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DF411126-FDCA-44D7-A4B1-9EF866C38040}" type="datetimeFigureOut">
              <a:rPr lang="pt-BR" smtClean="0"/>
              <a:t>18/12/2014</a:t>
            </a:fld>
            <a:endParaRPr lang="pt-B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F9030097-D407-4EBF-ADDE-F2285B4C50F0}" type="slidenum">
              <a:rPr lang="pt-BR" smtClean="0"/>
              <a:t>‹nº›</a:t>
            </a:fld>
            <a:endParaRPr lang="pt-B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11126-FDCA-44D7-A4B1-9EF866C38040}" type="datetimeFigureOut">
              <a:rPr lang="pt-BR" smtClean="0"/>
              <a:t>18/12/2014</a:t>
            </a:fld>
            <a:endParaRPr lang="pt-B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030097-D407-4EBF-ADDE-F2285B4C50F0}" type="slidenum">
              <a:rPr lang="pt-BR" smtClean="0"/>
              <a:t>‹nº›</a:t>
            </a:fld>
            <a:endParaRPr lang="pt-B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11126-FDCA-44D7-A4B1-9EF866C38040}" type="datetimeFigureOut">
              <a:rPr lang="pt-BR" smtClean="0"/>
              <a:t>18/12/2014</a:t>
            </a:fld>
            <a:endParaRPr lang="pt-B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030097-D407-4EBF-ADDE-F2285B4C50F0}" type="slidenum">
              <a:rPr lang="pt-BR" smtClean="0"/>
              <a:t>‹nº›</a:t>
            </a:fld>
            <a:endParaRPr lang="pt-B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11126-FDCA-44D7-A4B1-9EF866C38040}" type="datetimeFigureOut">
              <a:rPr lang="pt-BR" smtClean="0"/>
              <a:t>18/12/2014</a:t>
            </a:fld>
            <a:endParaRPr lang="pt-B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030097-D407-4EBF-ADDE-F2285B4C50F0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DF411126-FDCA-44D7-A4B1-9EF866C38040}" type="datetimeFigureOut">
              <a:rPr lang="pt-BR" smtClean="0"/>
              <a:t>18/12/2014</a:t>
            </a:fld>
            <a:endParaRPr lang="pt-B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F9030097-D407-4EBF-ADDE-F2285B4C50F0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pt-BR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11126-FDCA-44D7-A4B1-9EF866C38040}" type="datetimeFigureOut">
              <a:rPr lang="pt-BR" smtClean="0"/>
              <a:t>18/12/2014</a:t>
            </a:fld>
            <a:endParaRPr lang="pt-B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030097-D407-4EBF-ADDE-F2285B4C50F0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11126-FDCA-44D7-A4B1-9EF866C38040}" type="datetimeFigureOut">
              <a:rPr lang="pt-BR" smtClean="0"/>
              <a:t>18/12/2014</a:t>
            </a:fld>
            <a:endParaRPr lang="pt-B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030097-D407-4EBF-ADDE-F2285B4C50F0}" type="slidenum">
              <a:rPr lang="pt-BR" smtClean="0"/>
              <a:t>‹nº›</a:t>
            </a:fld>
            <a:endParaRPr lang="pt-B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11126-FDCA-44D7-A4B1-9EF866C38040}" type="datetimeFigureOut">
              <a:rPr lang="pt-BR" smtClean="0"/>
              <a:t>18/12/2014</a:t>
            </a:fld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030097-D407-4EBF-ADDE-F2285B4C50F0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11126-FDCA-44D7-A4B1-9EF866C38040}" type="datetimeFigureOut">
              <a:rPr lang="pt-BR" smtClean="0"/>
              <a:t>18/12/2014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030097-D407-4EBF-ADDE-F2285B4C50F0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11126-FDCA-44D7-A4B1-9EF866C38040}" type="datetimeFigureOut">
              <a:rPr lang="pt-BR" smtClean="0"/>
              <a:t>18/12/2014</a:t>
            </a:fld>
            <a:endParaRPr lang="pt-B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030097-D407-4EBF-ADDE-F2285B4C50F0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11126-FDCA-44D7-A4B1-9EF866C38040}" type="datetimeFigureOut">
              <a:rPr lang="pt-BR" smtClean="0"/>
              <a:t>18/12/2014</a:t>
            </a:fld>
            <a:endParaRPr lang="pt-BR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030097-D407-4EBF-ADDE-F2285B4C50F0}" type="slidenum">
              <a:rPr lang="pt-BR" smtClean="0"/>
              <a:t>‹nº›</a:t>
            </a:fld>
            <a:endParaRPr lang="pt-B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9030097-D407-4EBF-ADDE-F2285B4C50F0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F411126-FDCA-44D7-A4B1-9EF866C38040}" type="datetimeFigureOut">
              <a:rPr lang="pt-BR" smtClean="0"/>
              <a:t>18/12/2014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Aula 1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Teologia Sistemática 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58698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</a:t>
            </a:r>
            <a:r>
              <a:rPr lang="pt-BR" dirty="0"/>
              <a:t>d</a:t>
            </a:r>
            <a:r>
              <a:rPr lang="pt-BR" dirty="0" smtClean="0"/>
              <a:t>outrina é importante para a salvação. Ver João 8.24</a:t>
            </a:r>
          </a:p>
          <a:p>
            <a:r>
              <a:rPr lang="pt-BR" dirty="0" smtClean="0"/>
              <a:t>A doutrina é necessária para crescer espiritualmente. Ver </a:t>
            </a:r>
            <a:r>
              <a:rPr lang="pt-BR" dirty="0" err="1" smtClean="0"/>
              <a:t>Rm</a:t>
            </a:r>
            <a:r>
              <a:rPr lang="pt-BR" dirty="0" smtClean="0"/>
              <a:t> 12.1-2; 1Tm 4.16</a:t>
            </a:r>
          </a:p>
          <a:p>
            <a:r>
              <a:rPr lang="pt-BR" dirty="0" smtClean="0"/>
              <a:t>Sem doutrina verdadeira, há perda. 1Tm 6.3-5; </a:t>
            </a:r>
            <a:r>
              <a:rPr lang="pt-BR" dirty="0" err="1" smtClean="0"/>
              <a:t>Tt</a:t>
            </a:r>
            <a:r>
              <a:rPr lang="pt-BR" dirty="0" smtClean="0"/>
              <a:t> 1.11.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Cosmovisão Cristã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0650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Teologia literalmente é o estudo de Deus. A teologia cristã </a:t>
            </a:r>
            <a:r>
              <a:rPr lang="pt-BR" dirty="0" err="1" smtClean="0"/>
              <a:t>estã</a:t>
            </a:r>
            <a:r>
              <a:rPr lang="pt-BR" dirty="0" smtClean="0"/>
              <a:t> baseada no Deus pessoal revelado na Bíblia.</a:t>
            </a:r>
          </a:p>
          <a:p>
            <a:r>
              <a:rPr lang="pt-BR" dirty="0" smtClean="0"/>
              <a:t>A Teologia Sistemática procura expor coerentemente as doutrinas da fé cristã.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é Teologia Sistemática?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1316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Estudo de Deus (</a:t>
            </a:r>
            <a:r>
              <a:rPr lang="pt-BR" dirty="0" err="1" smtClean="0"/>
              <a:t>Teontologia</a:t>
            </a:r>
            <a:r>
              <a:rPr lang="pt-BR" dirty="0" smtClean="0"/>
              <a:t>)</a:t>
            </a:r>
          </a:p>
          <a:p>
            <a:r>
              <a:rPr lang="pt-BR" dirty="0" smtClean="0"/>
              <a:t>Estudo do Homem (Antropologia)</a:t>
            </a:r>
          </a:p>
          <a:p>
            <a:r>
              <a:rPr lang="pt-BR" dirty="0" smtClean="0"/>
              <a:t>Estudo da Pessoa de Cristo (</a:t>
            </a:r>
            <a:r>
              <a:rPr lang="pt-BR" dirty="0" err="1" smtClean="0"/>
              <a:t>Cristologia</a:t>
            </a:r>
            <a:r>
              <a:rPr lang="pt-BR" dirty="0" smtClean="0"/>
              <a:t>)</a:t>
            </a:r>
          </a:p>
          <a:p>
            <a:r>
              <a:rPr lang="pt-BR" dirty="0" smtClean="0"/>
              <a:t>Estudo da Salvação (</a:t>
            </a:r>
            <a:r>
              <a:rPr lang="pt-BR" dirty="0" err="1" smtClean="0"/>
              <a:t>Soterologia</a:t>
            </a:r>
            <a:r>
              <a:rPr lang="pt-BR" dirty="0" smtClean="0"/>
              <a:t>)</a:t>
            </a:r>
          </a:p>
          <a:p>
            <a:r>
              <a:rPr lang="pt-BR" dirty="0" smtClean="0"/>
              <a:t>Estudo da Igreja (Eclesiologia)</a:t>
            </a:r>
          </a:p>
          <a:p>
            <a:r>
              <a:rPr lang="pt-BR" dirty="0" smtClean="0"/>
              <a:t>Estudo das Últimas Coisas (Escatologia)</a:t>
            </a:r>
          </a:p>
          <a:p>
            <a:endParaRPr lang="pt-BR" dirty="0"/>
          </a:p>
          <a:p>
            <a:r>
              <a:rPr lang="pt-BR" dirty="0" smtClean="0"/>
              <a:t>Estaremos estudando esses tópicos nas próximas aulas.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Tópicos da Teologia Sistemática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68219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doutrina e a cosmovisão cristã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 ao estudo da Teologia Cristã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1253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t-BR" dirty="0" smtClean="0"/>
              <a:t>O que significa “cosmovisão”?</a:t>
            </a:r>
          </a:p>
          <a:p>
            <a:r>
              <a:rPr lang="pt-BR" dirty="0" smtClean="0"/>
              <a:t>É uma maneira de ver o mundo.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dirty="0" smtClean="0"/>
              <a:t>O mundo controlado pelo irracionalismo.</a:t>
            </a:r>
          </a:p>
          <a:p>
            <a:r>
              <a:rPr lang="pt-BR" dirty="0" smtClean="0"/>
              <a:t>O mundo convive com o pluralismo.</a:t>
            </a:r>
          </a:p>
          <a:p>
            <a:r>
              <a:rPr lang="pt-BR" dirty="0" smtClean="0"/>
              <a:t>Uma cosmovisão </a:t>
            </a:r>
            <a:r>
              <a:rPr lang="pt-BR" i="1" dirty="0" smtClean="0"/>
              <a:t>self-</a:t>
            </a:r>
            <a:r>
              <a:rPr lang="pt-BR" i="1" dirty="0" err="1" smtClean="0"/>
              <a:t>service</a:t>
            </a:r>
            <a:r>
              <a:rPr lang="pt-BR" i="1" dirty="0" smtClean="0"/>
              <a:t>.</a:t>
            </a:r>
          </a:p>
          <a:p>
            <a:endParaRPr lang="pt-BR" i="1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Contexto atual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57780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8620" indent="-342900">
              <a:buFont typeface="+mj-lt"/>
              <a:buAutoNum type="arabicPeriod"/>
            </a:pPr>
            <a:r>
              <a:rPr lang="pt-BR" dirty="0" smtClean="0"/>
              <a:t>Suficiência dos pressupostos</a:t>
            </a:r>
          </a:p>
          <a:p>
            <a:pPr marL="388620" indent="-342900">
              <a:buFont typeface="+mj-lt"/>
              <a:buAutoNum type="arabicPeriod"/>
            </a:pPr>
            <a:r>
              <a:rPr lang="pt-BR" dirty="0" smtClean="0"/>
              <a:t>Consistência interna</a:t>
            </a:r>
          </a:p>
          <a:p>
            <a:pPr marL="388620" indent="-342900">
              <a:buFont typeface="+mj-lt"/>
              <a:buAutoNum type="arabicPeriod"/>
            </a:pPr>
            <a:r>
              <a:rPr lang="pt-BR" dirty="0" smtClean="0"/>
              <a:t>Ajusta-se aos fatos</a:t>
            </a:r>
          </a:p>
          <a:p>
            <a:pPr marL="388620" indent="-342900">
              <a:buFont typeface="+mj-lt"/>
              <a:buAutoNum type="arabicPeriod"/>
            </a:pPr>
            <a:r>
              <a:rPr lang="pt-BR" dirty="0" smtClean="0"/>
              <a:t>Viabilidade existencial</a:t>
            </a:r>
          </a:p>
          <a:p>
            <a:pPr marL="388620" indent="-342900">
              <a:buFont typeface="+mj-lt"/>
              <a:buAutoNum type="arabicPeriod"/>
            </a:pPr>
            <a:endParaRPr lang="pt-BR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Quatro provas da verdade da cosmovisão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07449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Qual é o ponto de referência final?</a:t>
            </a:r>
          </a:p>
          <a:p>
            <a:r>
              <a:rPr lang="pt-BR" dirty="0" smtClean="0"/>
              <a:t>Os pressupostos básicos são suficientes para a interpretação do universo?</a:t>
            </a:r>
          </a:p>
          <a:p>
            <a:r>
              <a:rPr lang="pt-BR" dirty="0" smtClean="0"/>
              <a:t>Responde a todas perguntas maiores?</a:t>
            </a:r>
            <a:endParaRPr lang="pt-BR" dirty="0"/>
          </a:p>
        </p:txBody>
      </p:sp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Suficiência de pressupostos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2676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lei de não-contradição é fundamental.</a:t>
            </a:r>
          </a:p>
          <a:p>
            <a:r>
              <a:rPr lang="pt-BR" dirty="0" smtClean="0"/>
              <a:t>A é igual a </a:t>
            </a:r>
            <a:r>
              <a:rPr lang="pt-BR" dirty="0" err="1" smtClean="0"/>
              <a:t>A</a:t>
            </a:r>
            <a:r>
              <a:rPr lang="pt-BR" dirty="0" smtClean="0"/>
              <a:t>. A não é igual a não A.</a:t>
            </a:r>
          </a:p>
          <a:p>
            <a:r>
              <a:rPr lang="pt-BR" dirty="0" smtClean="0"/>
              <a:t>Aquilo que é uma contradição lógica não pode ser verdadeiro.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Consistência interna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4600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Consistência com a experiência externa.</a:t>
            </a:r>
          </a:p>
          <a:p>
            <a:r>
              <a:rPr lang="pt-BR" dirty="0" smtClean="0"/>
              <a:t>Aquilo que não concorda com os fatos interpretados corretamente não pode ser verdadeiro.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Ajusta-se aos fatos?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902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Quais são as consequências práticas?</a:t>
            </a:r>
          </a:p>
          <a:p>
            <a:r>
              <a:rPr lang="pt-BR" dirty="0" smtClean="0"/>
              <a:t>Uma visão que não pode ser vivida autenticamente, não pode ser verdadeira. 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Viabilidade existencial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380418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Como nós conhecemos o que é verdadeiro? (epistemologia)</a:t>
            </a:r>
          </a:p>
          <a:p>
            <a:r>
              <a:rPr lang="pt-BR" dirty="0" smtClean="0"/>
              <a:t>Qual é a essência das coisas? (ontologia)</a:t>
            </a:r>
          </a:p>
          <a:p>
            <a:r>
              <a:rPr lang="pt-BR" dirty="0" smtClean="0"/>
              <a:t>O que é o sumo bem? (axiologia)</a:t>
            </a:r>
          </a:p>
          <a:p>
            <a:r>
              <a:rPr lang="pt-BR" dirty="0" smtClean="0"/>
              <a:t>Qual é a finalidade das coisas? (teleologia)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Perguntas importantes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8913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mposto">
  <a:themeElements>
    <a:clrScheme name="Composto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t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t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74</TotalTime>
  <Words>346</Words>
  <Application>Microsoft Office PowerPoint</Application>
  <PresentationFormat>Apresentação na tela (4:3)</PresentationFormat>
  <Paragraphs>50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Composto</vt:lpstr>
      <vt:lpstr>Teologia Sistemática I</vt:lpstr>
      <vt:lpstr>Introdução ao estudo da Teologia Cristã</vt:lpstr>
      <vt:lpstr>Contexto atual</vt:lpstr>
      <vt:lpstr>Quatro provas da verdade da cosmovisão</vt:lpstr>
      <vt:lpstr>Suficiência de pressupostos</vt:lpstr>
      <vt:lpstr>Consistência interna</vt:lpstr>
      <vt:lpstr>Ajusta-se aos fatos?</vt:lpstr>
      <vt:lpstr>Viabilidade existencial</vt:lpstr>
      <vt:lpstr>Perguntas importantes</vt:lpstr>
      <vt:lpstr>Cosmovisão Cristã</vt:lpstr>
      <vt:lpstr>O que é Teologia Sistemática?</vt:lpstr>
      <vt:lpstr>Tópicos da Teologia Sistemática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Teologia Sistemática I</dc:title>
  <dc:creator>Pr. Ruben</dc:creator>
  <cp:lastModifiedBy>Pr. Ruben</cp:lastModifiedBy>
  <cp:revision>11</cp:revision>
  <dcterms:created xsi:type="dcterms:W3CDTF">2014-12-18T08:22:46Z</dcterms:created>
  <dcterms:modified xsi:type="dcterms:W3CDTF">2014-12-18T09:37:43Z</dcterms:modified>
</cp:coreProperties>
</file>