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84" r:id="rId15"/>
    <p:sldId id="285" r:id="rId16"/>
    <p:sldId id="286" r:id="rId17"/>
    <p:sldId id="288" r:id="rId18"/>
    <p:sldId id="287" r:id="rId19"/>
    <p:sldId id="289" r:id="rId20"/>
    <p:sldId id="261" r:id="rId21"/>
    <p:sldId id="262" r:id="rId22"/>
    <p:sldId id="263" r:id="rId23"/>
    <p:sldId id="264" r:id="rId24"/>
    <p:sldId id="265" r:id="rId25"/>
    <p:sldId id="266" r:id="rId26"/>
    <p:sldId id="267" r:id="rId27"/>
    <p:sldId id="268" r:id="rId28"/>
    <p:sldId id="269" r:id="rId29"/>
    <p:sldId id="270" r:id="rId30"/>
    <p:sldId id="271" r:id="rId31"/>
    <p:sldId id="272" r:id="rId32"/>
    <p:sldId id="273" r:id="rId33"/>
    <p:sldId id="274" r:id="rId34"/>
    <p:sldId id="275" r:id="rId3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65" autoAdjust="0"/>
    <p:restoredTop sz="94660"/>
  </p:normalViewPr>
  <p:slideViewPr>
    <p:cSldViewPr>
      <p:cViewPr>
        <p:scale>
          <a:sx n="100" d="100"/>
          <a:sy n="100" d="100"/>
        </p:scale>
        <p:origin x="-2658" y="-3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F314D-E547-4286-9A66-224E3DF5F2C0}" type="datetimeFigureOut">
              <a:rPr lang="pt-BR" smtClean="0"/>
              <a:t>09/03/2015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7C26C-7DEB-46B5-B808-A2FC168F245D}" type="slidenum">
              <a:rPr lang="pt-BR" smtClean="0"/>
              <a:t>‹nº›</a:t>
            </a:fld>
            <a:endParaRPr lang="pt-B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</p:spTree>
  </p:cSld>
  <p:clrMapOvr>
    <a:masterClrMapping/>
  </p:clrMapOvr>
  <p:transition spd="slow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F314D-E547-4286-9A66-224E3DF5F2C0}" type="datetimeFigureOut">
              <a:rPr lang="pt-BR" smtClean="0"/>
              <a:t>09/03/2015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7C26C-7DEB-46B5-B808-A2FC168F245D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  <p:transition spd="slow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F314D-E547-4286-9A66-224E3DF5F2C0}" type="datetimeFigureOut">
              <a:rPr lang="pt-BR" smtClean="0"/>
              <a:t>09/03/2015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7C26C-7DEB-46B5-B808-A2FC168F245D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  <p:transition spd="slow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F314D-E547-4286-9A66-224E3DF5F2C0}" type="datetimeFigureOut">
              <a:rPr lang="pt-BR" smtClean="0"/>
              <a:t>09/03/2015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7C26C-7DEB-46B5-B808-A2FC168F245D}" type="slidenum">
              <a:rPr lang="pt-BR" smtClean="0"/>
              <a:t>‹nº›</a:t>
            </a:fld>
            <a:endParaRPr lang="pt-BR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</p:cSld>
  <p:clrMapOvr>
    <a:masterClrMapping/>
  </p:clrMapOvr>
  <p:transition spd="slow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F314D-E547-4286-9A66-224E3DF5F2C0}" type="datetimeFigureOut">
              <a:rPr lang="pt-BR" smtClean="0"/>
              <a:t>09/03/2015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7C26C-7DEB-46B5-B808-A2FC168F245D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  <p:transition spd="slow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F314D-E547-4286-9A66-224E3DF5F2C0}" type="datetimeFigureOut">
              <a:rPr lang="pt-BR" smtClean="0"/>
              <a:t>09/03/2015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7C26C-7DEB-46B5-B808-A2FC168F245D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  <p:transition spd="slow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F314D-E547-4286-9A66-224E3DF5F2C0}" type="datetimeFigureOut">
              <a:rPr lang="pt-BR" smtClean="0"/>
              <a:t>09/03/2015</a:t>
            </a:fld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7C26C-7DEB-46B5-B808-A2FC168F245D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  <p:transition spd="slow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F314D-E547-4286-9A66-224E3DF5F2C0}" type="datetimeFigureOut">
              <a:rPr lang="pt-BR" smtClean="0"/>
              <a:t>09/03/2015</a:t>
            </a:fld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7C26C-7DEB-46B5-B808-A2FC168F245D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  <p:transition spd="slow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F314D-E547-4286-9A66-224E3DF5F2C0}" type="datetimeFigureOut">
              <a:rPr lang="pt-BR" smtClean="0"/>
              <a:t>09/03/2015</a:t>
            </a:fld>
            <a:endParaRPr lang="pt-B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7C26C-7DEB-46B5-B808-A2FC168F245D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  <p:transition spd="slow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F314D-E547-4286-9A66-224E3DF5F2C0}" type="datetimeFigureOut">
              <a:rPr lang="pt-BR" smtClean="0"/>
              <a:t>09/03/2015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7C26C-7DEB-46B5-B808-A2FC168F245D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  <p:transition spd="slow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dirty="0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F314D-E547-4286-9A66-224E3DF5F2C0}" type="datetimeFigureOut">
              <a:rPr lang="pt-BR" smtClean="0"/>
              <a:t>09/03/2015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7C26C-7DEB-46B5-B808-A2FC168F245D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  <p:transition spd="slow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816F314D-E547-4286-9A66-224E3DF5F2C0}" type="datetimeFigureOut">
              <a:rPr lang="pt-BR" smtClean="0"/>
              <a:t>09/03/2015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C1A7C26C-7DEB-46B5-B808-A2FC168F245D}" type="slidenum">
              <a:rPr lang="pt-BR" smtClean="0"/>
              <a:t>‹nº›</a:t>
            </a:fld>
            <a:endParaRPr lang="pt-BR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ll/>
  </p:transition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Prof. Márcio Ruben</a:t>
            </a: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Antropologia e </a:t>
            </a:r>
            <a:r>
              <a:rPr lang="pt-BR" dirty="0" err="1" smtClean="0"/>
              <a:t>hamartiologia</a:t>
            </a:r>
            <a:r>
              <a:rPr lang="pt-BR" dirty="0" smtClean="0"/>
              <a:t> teológica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50135525"/>
      </p:ext>
    </p:extLst>
  </p:cSld>
  <p:clrMapOvr>
    <a:masterClrMapping/>
  </p:clrMapOvr>
  <p:transition spd="slow">
    <p:pull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609600" y="476672"/>
            <a:ext cx="7924800" cy="5238328"/>
          </a:xfrm>
        </p:spPr>
        <p:txBody>
          <a:bodyPr>
            <a:noAutofit/>
          </a:bodyPr>
          <a:lstStyle/>
          <a:p>
            <a:pPr algn="just"/>
            <a:r>
              <a:rPr lang="pt-BR" sz="2800" dirty="0">
                <a:latin typeface="Book Antiqua"/>
              </a:rPr>
              <a:t>A questão não era do pecado ser inerente a substância que eles tocaram; a tentação do pecado foi no sentido de seduzi-los a desafiar Deus e, posteriormente, tornarem-se conscientes do mal que representa uma escolha feita em oposição a sua vontade. </a:t>
            </a:r>
            <a:r>
              <a:rPr lang="pt-BR" sz="2800" i="1" dirty="0">
                <a:latin typeface="Book Antiqua"/>
              </a:rPr>
              <a:t>Nenhum mal interior ou exterior os levou a transgredir. </a:t>
            </a:r>
            <a:r>
              <a:rPr lang="pt-BR" sz="2800" dirty="0">
                <a:latin typeface="Book Antiqua"/>
              </a:rPr>
              <a:t>Somente um uso grosseiro da liberdade, erroneamente exercido, desencadeou a obediência e as suas funestas consequências.</a:t>
            </a:r>
            <a:endParaRPr lang="pt-BR" sz="2800" dirty="0"/>
          </a:p>
          <a:p>
            <a:pPr algn="just"/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984071911"/>
      </p:ext>
    </p:extLst>
  </p:cSld>
  <p:clrMapOvr>
    <a:masterClrMapping/>
  </p:clrMapOvr>
  <p:transition spd="slow"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b="1" dirty="0">
                <a:latin typeface="Book Antiqua"/>
              </a:rPr>
              <a:t>A BASE TEOLOGICA PARA O ESTADO </a:t>
            </a:r>
            <a:r>
              <a:rPr lang="pt-BR" sz="2800" b="1" dirty="0" smtClean="0">
                <a:latin typeface="Book Antiqua"/>
              </a:rPr>
              <a:t>ORIGINAL DE Inocência </a:t>
            </a:r>
            <a:r>
              <a:rPr lang="pt-BR" sz="2800" b="1" dirty="0">
                <a:latin typeface="Book Antiqua"/>
              </a:rPr>
              <a:t>E </a:t>
            </a:r>
            <a:r>
              <a:rPr lang="pt-BR" sz="2800" b="1" dirty="0" smtClean="0">
                <a:latin typeface="Book Antiqua"/>
              </a:rPr>
              <a:t>perfeição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pt-BR" sz="2800" dirty="0">
                <a:latin typeface="Book Antiqua"/>
              </a:rPr>
              <a:t>(1) Deus e um ser absolutamente perfeito.</a:t>
            </a:r>
          </a:p>
          <a:p>
            <a:r>
              <a:rPr lang="pt-BR" sz="2800" dirty="0">
                <a:latin typeface="Book Antiqua"/>
              </a:rPr>
              <a:t>(2) Um ser absolutamente perfeito e incapaz de produzir uma </a:t>
            </a:r>
            <a:r>
              <a:rPr lang="pt-BR" sz="2800" dirty="0" smtClean="0">
                <a:latin typeface="Book Antiqua"/>
              </a:rPr>
              <a:t>criação </a:t>
            </a:r>
            <a:r>
              <a:rPr lang="pt-BR" sz="2800" dirty="0">
                <a:latin typeface="Book Antiqua"/>
              </a:rPr>
              <a:t>imperfeita.</a:t>
            </a:r>
          </a:p>
          <a:p>
            <a:r>
              <a:rPr lang="pt-BR" sz="2800" dirty="0">
                <a:latin typeface="Book Antiqua"/>
              </a:rPr>
              <a:t>(3) Logo, a </a:t>
            </a:r>
            <a:r>
              <a:rPr lang="pt-BR" sz="2800" dirty="0" smtClean="0">
                <a:latin typeface="Book Antiqua"/>
              </a:rPr>
              <a:t>criação </a:t>
            </a:r>
            <a:r>
              <a:rPr lang="pt-BR" sz="2800" dirty="0">
                <a:latin typeface="Book Antiqua"/>
              </a:rPr>
              <a:t>original foi feita na </a:t>
            </a:r>
            <a:r>
              <a:rPr lang="pt-BR" sz="2800" dirty="0" smtClean="0">
                <a:latin typeface="Book Antiqua"/>
              </a:rPr>
              <a:t>perfeição.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221036716"/>
      </p:ext>
    </p:extLst>
  </p:cSld>
  <p:clrMapOvr>
    <a:masterClrMapping/>
  </p:clrMapOvr>
  <p:transition spd="slow">
    <p:pul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539552" y="404664"/>
            <a:ext cx="7924800" cy="4114800"/>
          </a:xfrm>
        </p:spPr>
        <p:txBody>
          <a:bodyPr>
            <a:noAutofit/>
          </a:bodyPr>
          <a:lstStyle/>
          <a:p>
            <a:pPr algn="just"/>
            <a:r>
              <a:rPr lang="pt-BR" sz="2400" dirty="0">
                <a:latin typeface="Book Antiqua"/>
              </a:rPr>
              <a:t>“Ele e a Rocha cuja obra e perfeita, porque todos os seus caminhos </a:t>
            </a:r>
            <a:r>
              <a:rPr lang="pt-BR" sz="2400" dirty="0" smtClean="0">
                <a:latin typeface="Book Antiqua"/>
              </a:rPr>
              <a:t>juízo são; Deus e </a:t>
            </a:r>
            <a:r>
              <a:rPr lang="pt-BR" sz="2400" dirty="0">
                <a:latin typeface="Book Antiqua"/>
              </a:rPr>
              <a:t>a verdade, e </a:t>
            </a:r>
            <a:r>
              <a:rPr lang="pt-BR" sz="2400" dirty="0" smtClean="0">
                <a:latin typeface="Book Antiqua"/>
              </a:rPr>
              <a:t>não </a:t>
            </a:r>
            <a:r>
              <a:rPr lang="pt-BR" sz="2400" dirty="0">
                <a:latin typeface="Book Antiqua"/>
              </a:rPr>
              <a:t>ha nele </a:t>
            </a:r>
            <a:r>
              <a:rPr lang="pt-BR" sz="2400" dirty="0" smtClean="0">
                <a:latin typeface="Book Antiqua"/>
              </a:rPr>
              <a:t>injustiça; </a:t>
            </a:r>
            <a:r>
              <a:rPr lang="pt-BR" sz="2400" dirty="0">
                <a:latin typeface="Book Antiqua"/>
              </a:rPr>
              <a:t>justo e reto e” (Dt 32.4). “O caminho de Deus </a:t>
            </a:r>
            <a:r>
              <a:rPr lang="pt-BR" sz="2400" dirty="0" smtClean="0">
                <a:latin typeface="Book Antiqua"/>
              </a:rPr>
              <a:t>e perfeito </a:t>
            </a:r>
            <a:r>
              <a:rPr lang="pt-BR" sz="2400" dirty="0">
                <a:latin typeface="Book Antiqua"/>
              </a:rPr>
              <a:t>[...] Deus e a minha fortaleza e a minha forca, e ele perfeitamente </a:t>
            </a:r>
            <a:r>
              <a:rPr lang="pt-BR" sz="2400" dirty="0" smtClean="0">
                <a:latin typeface="Book Antiqua"/>
              </a:rPr>
              <a:t>desembaraça o </a:t>
            </a:r>
            <a:r>
              <a:rPr lang="pt-BR" sz="2400" dirty="0">
                <a:latin typeface="Book Antiqua"/>
              </a:rPr>
              <a:t>meu caminho” (2 </a:t>
            </a:r>
            <a:r>
              <a:rPr lang="pt-BR" sz="2400" dirty="0" err="1">
                <a:latin typeface="Book Antiqua"/>
              </a:rPr>
              <a:t>Sm</a:t>
            </a:r>
            <a:r>
              <a:rPr lang="pt-BR" sz="2400" dirty="0">
                <a:latin typeface="Book Antiqua"/>
              </a:rPr>
              <a:t> 22.31). “Tens tu noticia do </a:t>
            </a:r>
            <a:r>
              <a:rPr lang="pt-BR" sz="2400" dirty="0" smtClean="0">
                <a:latin typeface="Book Antiqua"/>
              </a:rPr>
              <a:t>equilíbrio </a:t>
            </a:r>
            <a:r>
              <a:rPr lang="pt-BR" sz="2400" dirty="0">
                <a:latin typeface="Book Antiqua"/>
              </a:rPr>
              <a:t>das grossas nuvens e </a:t>
            </a:r>
            <a:r>
              <a:rPr lang="pt-BR" sz="2400" dirty="0" smtClean="0">
                <a:latin typeface="Book Antiqua"/>
              </a:rPr>
              <a:t>das maravilhas </a:t>
            </a:r>
            <a:r>
              <a:rPr lang="pt-BR" sz="2400" dirty="0">
                <a:latin typeface="Book Antiqua"/>
              </a:rPr>
              <a:t>daquele que e perfeito nos conhecimentos?” (Jo 37.16). “O caminho de </a:t>
            </a:r>
            <a:r>
              <a:rPr lang="pt-BR" sz="2400" dirty="0" smtClean="0">
                <a:latin typeface="Book Antiqua"/>
              </a:rPr>
              <a:t>Deus e </a:t>
            </a:r>
            <a:r>
              <a:rPr lang="pt-BR" sz="2400" dirty="0">
                <a:latin typeface="Book Antiqua"/>
              </a:rPr>
              <a:t>perfeito; a palavra do SENHOR e provada” (SI 18.30). “A lei do SENHOR e perfeita </a:t>
            </a:r>
            <a:r>
              <a:rPr lang="pt-BR" sz="2400" dirty="0" smtClean="0">
                <a:latin typeface="Book Antiqua"/>
              </a:rPr>
              <a:t>e refrigera </a:t>
            </a:r>
            <a:r>
              <a:rPr lang="pt-BR" sz="2400" dirty="0">
                <a:latin typeface="Book Antiqua"/>
              </a:rPr>
              <a:t>a alma” (SI 19.7). “O SENHOR, tu es o meu Deus; exaltar-te-ei e louvarei o </a:t>
            </a:r>
            <a:r>
              <a:rPr lang="pt-BR" sz="2400" dirty="0" smtClean="0">
                <a:latin typeface="Book Antiqua"/>
              </a:rPr>
              <a:t>teu nome</a:t>
            </a:r>
            <a:r>
              <a:rPr lang="pt-BR" sz="2400" dirty="0">
                <a:latin typeface="Book Antiqua"/>
              </a:rPr>
              <a:t>, porque fizeste maravilhas; os teus conselhos antigos </a:t>
            </a:r>
            <a:r>
              <a:rPr lang="pt-BR" sz="2400" dirty="0" smtClean="0">
                <a:latin typeface="Book Antiqua"/>
              </a:rPr>
              <a:t>são </a:t>
            </a:r>
            <a:r>
              <a:rPr lang="pt-BR" sz="2400" dirty="0">
                <a:latin typeface="Book Antiqua"/>
              </a:rPr>
              <a:t>verdade e firmeza” (</a:t>
            </a:r>
            <a:r>
              <a:rPr lang="pt-BR" sz="2400" dirty="0" smtClean="0">
                <a:latin typeface="Book Antiqua"/>
              </a:rPr>
              <a:t>Is 25.1</a:t>
            </a:r>
            <a:r>
              <a:rPr lang="pt-BR" sz="2400" dirty="0">
                <a:latin typeface="Book Antiqua"/>
              </a:rPr>
              <a:t>).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019448057"/>
      </p:ext>
    </p:extLst>
  </p:cSld>
  <p:clrMapOvr>
    <a:masterClrMapping/>
  </p:clrMapOvr>
  <p:transition spd="slow">
    <p:pul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609600" y="620688"/>
            <a:ext cx="7924800" cy="5094312"/>
          </a:xfrm>
        </p:spPr>
        <p:txBody>
          <a:bodyPr>
            <a:normAutofit/>
          </a:bodyPr>
          <a:lstStyle/>
          <a:p>
            <a:pPr algn="just"/>
            <a:r>
              <a:rPr lang="pt-BR" sz="2400" dirty="0">
                <a:latin typeface="Book Antiqua"/>
              </a:rPr>
              <a:t>“Sede vos, pois, perfeitos, como e perfeito o vosso Pai, que esta nos </a:t>
            </a:r>
            <a:r>
              <a:rPr lang="pt-BR" sz="2400" dirty="0" smtClean="0">
                <a:latin typeface="Book Antiqua"/>
              </a:rPr>
              <a:t>céus” </a:t>
            </a:r>
            <a:r>
              <a:rPr lang="pt-BR" sz="2400" dirty="0">
                <a:latin typeface="Book Antiqua"/>
              </a:rPr>
              <a:t>(Mt 5.48</a:t>
            </a:r>
            <a:r>
              <a:rPr lang="pt-BR" sz="2400" dirty="0" smtClean="0">
                <a:latin typeface="Book Antiqua"/>
              </a:rPr>
              <a:t>). “</a:t>
            </a:r>
            <a:r>
              <a:rPr lang="pt-BR" sz="2400" dirty="0">
                <a:latin typeface="Book Antiqua"/>
              </a:rPr>
              <a:t>Quando vier o que e perfeito, </a:t>
            </a:r>
            <a:r>
              <a:rPr lang="pt-BR" sz="2400" dirty="0" smtClean="0">
                <a:latin typeface="Book Antiqua"/>
              </a:rPr>
              <a:t>então, </a:t>
            </a:r>
            <a:r>
              <a:rPr lang="pt-BR" sz="2400" dirty="0">
                <a:latin typeface="Book Antiqua"/>
              </a:rPr>
              <a:t>o que o e em parte </a:t>
            </a:r>
            <a:r>
              <a:rPr lang="pt-BR" sz="2400" dirty="0" smtClean="0">
                <a:latin typeface="Book Antiqua"/>
              </a:rPr>
              <a:t>será </a:t>
            </a:r>
            <a:r>
              <a:rPr lang="pt-BR" sz="2400" dirty="0">
                <a:latin typeface="Book Antiqua"/>
              </a:rPr>
              <a:t>aniquilado” (IC o 13.10</a:t>
            </a:r>
            <a:r>
              <a:rPr lang="pt-BR" sz="2400" dirty="0" smtClean="0">
                <a:latin typeface="Book Antiqua"/>
              </a:rPr>
              <a:t>). “[</a:t>
            </a:r>
            <a:r>
              <a:rPr lang="pt-BR" sz="2400" dirty="0">
                <a:latin typeface="Book Antiqua"/>
              </a:rPr>
              <a:t>Aquele] a quem anunciamos, admoestando a todo homem e ensinando a todo </a:t>
            </a:r>
            <a:r>
              <a:rPr lang="pt-BR" sz="2400" dirty="0" smtClean="0">
                <a:latin typeface="Book Antiqua"/>
              </a:rPr>
              <a:t>homem em </a:t>
            </a:r>
            <a:r>
              <a:rPr lang="pt-BR" sz="2400" dirty="0">
                <a:latin typeface="Book Antiqua"/>
              </a:rPr>
              <a:t>toda a sabedoria; para que apresentemos todo homem perfeito em Jesus Cristo” (</a:t>
            </a:r>
            <a:r>
              <a:rPr lang="pt-BR" sz="2400" dirty="0" smtClean="0">
                <a:latin typeface="Book Antiqua"/>
              </a:rPr>
              <a:t>Cl 1.28</a:t>
            </a:r>
            <a:r>
              <a:rPr lang="pt-BR" sz="2400" dirty="0">
                <a:latin typeface="Book Antiqua"/>
              </a:rPr>
              <a:t>). “Toda boa </a:t>
            </a:r>
            <a:r>
              <a:rPr lang="pt-BR" sz="2400" dirty="0" smtClean="0">
                <a:latin typeface="Book Antiqua"/>
              </a:rPr>
              <a:t>dádiva </a:t>
            </a:r>
            <a:r>
              <a:rPr lang="pt-BR" sz="2400" dirty="0">
                <a:latin typeface="Book Antiqua"/>
              </a:rPr>
              <a:t>e todo dom perfeito vem do alto, descendo do Pai das luzes, </a:t>
            </a:r>
            <a:r>
              <a:rPr lang="pt-BR" sz="2400" dirty="0" smtClean="0">
                <a:latin typeface="Book Antiqua"/>
              </a:rPr>
              <a:t>em quem não </a:t>
            </a:r>
            <a:r>
              <a:rPr lang="pt-BR" sz="2400" dirty="0">
                <a:latin typeface="Book Antiqua"/>
              </a:rPr>
              <a:t>ha </a:t>
            </a:r>
            <a:r>
              <a:rPr lang="pt-BR" sz="2400" dirty="0" smtClean="0">
                <a:latin typeface="Book Antiqua"/>
              </a:rPr>
              <a:t>mudança, </a:t>
            </a:r>
            <a:r>
              <a:rPr lang="pt-BR" sz="2400" dirty="0">
                <a:latin typeface="Book Antiqua"/>
              </a:rPr>
              <a:t>nem sombra de </a:t>
            </a:r>
            <a:r>
              <a:rPr lang="pt-BR" sz="2400" dirty="0" smtClean="0">
                <a:latin typeface="Book Antiqua"/>
              </a:rPr>
              <a:t>variação” </a:t>
            </a:r>
            <a:r>
              <a:rPr lang="pt-BR" sz="2400" dirty="0">
                <a:latin typeface="Book Antiqua"/>
              </a:rPr>
              <a:t>(</a:t>
            </a:r>
            <a:r>
              <a:rPr lang="pt-BR" sz="2400" dirty="0" err="1">
                <a:latin typeface="Book Antiqua"/>
              </a:rPr>
              <a:t>Tg</a:t>
            </a:r>
            <a:r>
              <a:rPr lang="pt-BR" sz="2400" dirty="0">
                <a:latin typeface="Book Antiqua"/>
              </a:rPr>
              <a:t> 1.17). “Na caridade, </a:t>
            </a:r>
            <a:r>
              <a:rPr lang="pt-BR" sz="2400" dirty="0" smtClean="0">
                <a:latin typeface="Book Antiqua"/>
              </a:rPr>
              <a:t>não </a:t>
            </a:r>
            <a:r>
              <a:rPr lang="pt-BR" sz="2400" dirty="0">
                <a:latin typeface="Book Antiqua"/>
              </a:rPr>
              <a:t>ha </a:t>
            </a:r>
            <a:r>
              <a:rPr lang="pt-BR" sz="2400" dirty="0" smtClean="0">
                <a:latin typeface="Book Antiqua"/>
              </a:rPr>
              <a:t>temor; antes</a:t>
            </a:r>
            <a:r>
              <a:rPr lang="pt-BR" sz="2400" dirty="0">
                <a:latin typeface="Book Antiqua"/>
              </a:rPr>
              <a:t>, a perfeita caridade </a:t>
            </a:r>
            <a:r>
              <a:rPr lang="pt-BR" sz="2400" dirty="0" smtClean="0">
                <a:latin typeface="Book Antiqua"/>
              </a:rPr>
              <a:t>lança </a:t>
            </a:r>
            <a:r>
              <a:rPr lang="pt-BR" sz="2400" dirty="0">
                <a:latin typeface="Book Antiqua"/>
              </a:rPr>
              <a:t>fora o temor” (1 Jo 4.18).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447736240"/>
      </p:ext>
    </p:extLst>
  </p:cSld>
  <p:clrMapOvr>
    <a:masterClrMapping/>
  </p:clrMapOvr>
  <p:transition spd="slow">
    <p:pull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pt-BR" sz="3200" b="1" dirty="0">
                <a:latin typeface="Book Antiqua"/>
              </a:rPr>
              <a:t>A BASE </a:t>
            </a:r>
            <a:r>
              <a:rPr lang="pt-BR" sz="3200" b="1" dirty="0" smtClean="0">
                <a:latin typeface="Book Antiqua"/>
              </a:rPr>
              <a:t>HISTÓRICA </a:t>
            </a:r>
            <a:r>
              <a:rPr lang="pt-BR" sz="3200" b="1" dirty="0">
                <a:latin typeface="Book Antiqua"/>
              </a:rPr>
              <a:t>DO ESTADO </a:t>
            </a:r>
            <a:r>
              <a:rPr lang="pt-BR" sz="3200" b="1" dirty="0" smtClean="0">
                <a:latin typeface="Book Antiqua"/>
              </a:rPr>
              <a:t>ORIGINAL DE INOCÊNCIA </a:t>
            </a:r>
            <a:r>
              <a:rPr lang="pt-BR" sz="3200" b="1" dirty="0">
                <a:latin typeface="Book Antiqua"/>
              </a:rPr>
              <a:t>E </a:t>
            </a:r>
            <a:r>
              <a:rPr lang="pt-BR" sz="3200" b="1" dirty="0" smtClean="0">
                <a:latin typeface="Book Antiqua"/>
              </a:rPr>
              <a:t>PERFEIÇÃO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1745646950"/>
      </p:ext>
    </p:extLst>
  </p:cSld>
  <p:clrMapOvr>
    <a:masterClrMapping/>
  </p:clrMapOvr>
  <p:transition spd="slow">
    <p:pull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latin typeface="Book Antiqua"/>
              </a:rPr>
              <a:t>Os Pais da Igreja Primitiva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nb-NO" sz="2400" i="1" dirty="0">
                <a:latin typeface="Book Antiqua"/>
              </a:rPr>
              <a:t>Ireneu (c. 125-c. 202 d. C</a:t>
            </a:r>
            <a:r>
              <a:rPr lang="nb-NO" sz="2400" i="1" dirty="0" smtClean="0">
                <a:latin typeface="Book Antiqua"/>
              </a:rPr>
              <a:t>.)</a:t>
            </a:r>
          </a:p>
          <a:p>
            <a:pPr lvl="1" algn="just"/>
            <a:r>
              <a:rPr lang="pt-BR" sz="2400" dirty="0" err="1">
                <a:latin typeface="Book Antiqua"/>
              </a:rPr>
              <a:t>Ireneu</a:t>
            </a:r>
            <a:r>
              <a:rPr lang="pt-BR" sz="2400" dirty="0">
                <a:latin typeface="Book Antiqua"/>
              </a:rPr>
              <a:t> defendia que Deus </a:t>
            </a:r>
            <a:r>
              <a:rPr lang="pt-BR" sz="2400" dirty="0" smtClean="0">
                <a:latin typeface="Book Antiqua"/>
              </a:rPr>
              <a:t>não </a:t>
            </a:r>
            <a:r>
              <a:rPr lang="pt-BR" sz="2400" dirty="0">
                <a:latin typeface="Book Antiqua"/>
              </a:rPr>
              <a:t>concedeu a </a:t>
            </a:r>
            <a:r>
              <a:rPr lang="pt-BR" sz="2400" dirty="0" smtClean="0">
                <a:latin typeface="Book Antiqua"/>
              </a:rPr>
              <a:t>perfeição </a:t>
            </a:r>
            <a:r>
              <a:rPr lang="pt-BR" sz="2400" dirty="0">
                <a:latin typeface="Book Antiqua"/>
              </a:rPr>
              <a:t>absoluta a humanidade </a:t>
            </a:r>
            <a:r>
              <a:rPr lang="pt-BR" sz="2400" dirty="0" smtClean="0">
                <a:latin typeface="Book Antiqua"/>
              </a:rPr>
              <a:t>— somente </a:t>
            </a:r>
            <a:r>
              <a:rPr lang="pt-BR" sz="2400" dirty="0">
                <a:latin typeface="Book Antiqua"/>
              </a:rPr>
              <a:t>Deus seria </a:t>
            </a:r>
            <a:r>
              <a:rPr lang="pt-BR" sz="2400" i="1" dirty="0">
                <a:latin typeface="Book Antiqua"/>
              </a:rPr>
              <a:t>absolutamente </a:t>
            </a:r>
            <a:r>
              <a:rPr lang="pt-BR" sz="2400" dirty="0">
                <a:latin typeface="Book Antiqua"/>
              </a:rPr>
              <a:t>perfeito. </a:t>
            </a:r>
            <a:r>
              <a:rPr lang="pt-BR" sz="2400" dirty="0" smtClean="0">
                <a:latin typeface="Book Antiqua"/>
              </a:rPr>
              <a:t>Adão </a:t>
            </a:r>
            <a:r>
              <a:rPr lang="pt-BR" sz="2400" dirty="0">
                <a:latin typeface="Book Antiqua"/>
              </a:rPr>
              <a:t>era </a:t>
            </a:r>
            <a:r>
              <a:rPr lang="pt-BR" sz="2400" i="1" dirty="0">
                <a:latin typeface="Book Antiqua"/>
              </a:rPr>
              <a:t>finitamente </a:t>
            </a:r>
            <a:r>
              <a:rPr lang="pt-BR" sz="2400" dirty="0" smtClean="0">
                <a:latin typeface="Book Antiqua"/>
              </a:rPr>
              <a:t>perfeito.</a:t>
            </a:r>
          </a:p>
          <a:p>
            <a:r>
              <a:rPr lang="pt-BR" sz="2400" i="1" dirty="0" smtClean="0">
                <a:latin typeface="Book Antiqua"/>
              </a:rPr>
              <a:t>Teófilo </a:t>
            </a:r>
            <a:r>
              <a:rPr lang="pt-BR" sz="2400" i="1" dirty="0">
                <a:latin typeface="Book Antiqua"/>
              </a:rPr>
              <a:t>(c. 130-190d.C</a:t>
            </a:r>
            <a:r>
              <a:rPr lang="pt-BR" sz="2400" i="1" dirty="0" smtClean="0">
                <a:latin typeface="Book Antiqua"/>
              </a:rPr>
              <a:t>.)</a:t>
            </a:r>
          </a:p>
          <a:p>
            <a:pPr lvl="1" algn="just"/>
            <a:r>
              <a:rPr lang="pt-BR" sz="2400" dirty="0" smtClean="0"/>
              <a:t>Deus proporcionou ao homem uma atmosfera perfeita. Satanás foi um intruso nessa atmosfera.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697727070"/>
      </p:ext>
    </p:extLst>
  </p:cSld>
  <p:clrMapOvr>
    <a:masterClrMapping/>
  </p:clrMapOvr>
  <p:transition spd="slow">
    <p:pull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latin typeface="Book Antiqua"/>
              </a:rPr>
              <a:t>Os Pais </a:t>
            </a:r>
            <a:r>
              <a:rPr lang="pt-BR" b="1" dirty="0" smtClean="0">
                <a:latin typeface="Book Antiqua"/>
              </a:rPr>
              <a:t>Eclesiásticos </a:t>
            </a:r>
            <a:r>
              <a:rPr lang="pt-BR" b="1" dirty="0">
                <a:latin typeface="Book Antiqua"/>
              </a:rPr>
              <a:t>Medievais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609600" y="1412776"/>
            <a:ext cx="7924800" cy="4114800"/>
          </a:xfrm>
        </p:spPr>
        <p:txBody>
          <a:bodyPr>
            <a:noAutofit/>
          </a:bodyPr>
          <a:lstStyle/>
          <a:p>
            <a:pPr algn="just"/>
            <a:r>
              <a:rPr lang="pt-BR" sz="2000" i="1" dirty="0">
                <a:latin typeface="Book Antiqua"/>
              </a:rPr>
              <a:t>Agostinho (354-430 d. C</a:t>
            </a:r>
            <a:r>
              <a:rPr lang="pt-BR" sz="2000" i="1" dirty="0" smtClean="0">
                <a:latin typeface="Book Antiqua"/>
              </a:rPr>
              <a:t>.)</a:t>
            </a:r>
          </a:p>
          <a:p>
            <a:pPr lvl="1" algn="just"/>
            <a:r>
              <a:rPr lang="pt-BR" sz="2000" dirty="0">
                <a:latin typeface="Book Antiqua"/>
              </a:rPr>
              <a:t>A natureza humana, na verdade, foi primeiramente criada sem macula e sem </a:t>
            </a:r>
            <a:r>
              <a:rPr lang="pt-BR" sz="2000" dirty="0" smtClean="0">
                <a:latin typeface="Book Antiqua"/>
              </a:rPr>
              <a:t>pecado; mas </a:t>
            </a:r>
            <a:r>
              <a:rPr lang="pt-BR" sz="2000" dirty="0">
                <a:latin typeface="Book Antiqua"/>
              </a:rPr>
              <a:t>esta natureza de homem, da qual todos nascem a partir de </a:t>
            </a:r>
            <a:r>
              <a:rPr lang="pt-BR" sz="2000" dirty="0" smtClean="0">
                <a:latin typeface="Book Antiqua"/>
              </a:rPr>
              <a:t>Adão, </a:t>
            </a:r>
            <a:r>
              <a:rPr lang="pt-BR" sz="2000" dirty="0">
                <a:latin typeface="Book Antiqua"/>
              </a:rPr>
              <a:t>agora, deseja </a:t>
            </a:r>
            <a:r>
              <a:rPr lang="pt-BR" sz="2000" dirty="0" smtClean="0">
                <a:latin typeface="Book Antiqua"/>
              </a:rPr>
              <a:t>um médico</a:t>
            </a:r>
            <a:r>
              <a:rPr lang="pt-BR" sz="2000" dirty="0">
                <a:latin typeface="Book Antiqua"/>
              </a:rPr>
              <a:t>, porque </a:t>
            </a:r>
            <a:r>
              <a:rPr lang="pt-BR" sz="2000" dirty="0" smtClean="0">
                <a:latin typeface="Book Antiqua"/>
              </a:rPr>
              <a:t>não </a:t>
            </a:r>
            <a:r>
              <a:rPr lang="pt-BR" sz="2000" dirty="0">
                <a:latin typeface="Book Antiqua"/>
              </a:rPr>
              <a:t>esta mais </a:t>
            </a:r>
            <a:r>
              <a:rPr lang="pt-BR" sz="2000" dirty="0" smtClean="0">
                <a:latin typeface="Book Antiqua"/>
              </a:rPr>
              <a:t>sã.</a:t>
            </a:r>
          </a:p>
          <a:p>
            <a:pPr algn="just"/>
            <a:r>
              <a:rPr lang="pt-BR" sz="2000" i="1" dirty="0">
                <a:latin typeface="Book Antiqua"/>
              </a:rPr>
              <a:t>Anselmo (1033-1109 d. C</a:t>
            </a:r>
            <a:r>
              <a:rPr lang="pt-BR" sz="2000" i="1" dirty="0" smtClean="0">
                <a:latin typeface="Book Antiqua"/>
              </a:rPr>
              <a:t>.)</a:t>
            </a:r>
          </a:p>
          <a:p>
            <a:pPr lvl="1" algn="just"/>
            <a:r>
              <a:rPr lang="pt-BR" sz="2000" dirty="0">
                <a:latin typeface="Book Antiqua"/>
              </a:rPr>
              <a:t>O homem tendo sido feito em santidade e foi colocado no </a:t>
            </a:r>
            <a:r>
              <a:rPr lang="pt-BR" sz="2000" dirty="0" smtClean="0">
                <a:latin typeface="Book Antiqua"/>
              </a:rPr>
              <a:t>paraíso </a:t>
            </a:r>
            <a:r>
              <a:rPr lang="pt-BR" sz="2000" dirty="0">
                <a:latin typeface="Book Antiqua"/>
              </a:rPr>
              <a:t>[...] por assim dizer, </a:t>
            </a:r>
            <a:r>
              <a:rPr lang="pt-BR" sz="2000" dirty="0" smtClean="0">
                <a:latin typeface="Book Antiqua"/>
              </a:rPr>
              <a:t>no lugar </a:t>
            </a:r>
            <a:r>
              <a:rPr lang="pt-BR" sz="2000" dirty="0">
                <a:latin typeface="Book Antiqua"/>
              </a:rPr>
              <a:t>de Deus, entre Deus e o Diabo, para conquistar o Diabo por meio da </a:t>
            </a:r>
            <a:r>
              <a:rPr lang="pt-BR" sz="2000" dirty="0" smtClean="0">
                <a:latin typeface="Book Antiqua"/>
              </a:rPr>
              <a:t>resistência a tentação, </a:t>
            </a:r>
            <a:r>
              <a:rPr lang="pt-BR" sz="2000" dirty="0">
                <a:latin typeface="Book Antiqua"/>
              </a:rPr>
              <a:t>e assim vingar a honra de Deus e envergonhar o Tentador, porque este </a:t>
            </a:r>
            <a:r>
              <a:rPr lang="pt-BR" sz="2000" dirty="0" smtClean="0">
                <a:latin typeface="Book Antiqua"/>
              </a:rPr>
              <a:t>homem, mesmo </a:t>
            </a:r>
            <a:r>
              <a:rPr lang="pt-BR" sz="2000" dirty="0">
                <a:latin typeface="Book Antiqua"/>
              </a:rPr>
              <a:t>sendo mais fraco e habitando neste mundo, </a:t>
            </a:r>
            <a:r>
              <a:rPr lang="pt-BR" sz="2000" dirty="0" smtClean="0">
                <a:latin typeface="Book Antiqua"/>
              </a:rPr>
              <a:t>não </a:t>
            </a:r>
            <a:r>
              <a:rPr lang="pt-BR" sz="2000" dirty="0">
                <a:latin typeface="Book Antiqua"/>
              </a:rPr>
              <a:t>deveria pecar, mesmo diante </a:t>
            </a:r>
            <a:r>
              <a:rPr lang="pt-BR" sz="2000" dirty="0" smtClean="0">
                <a:latin typeface="Book Antiqua"/>
              </a:rPr>
              <a:t>da tentação </a:t>
            </a:r>
            <a:r>
              <a:rPr lang="pt-BR" sz="2000" dirty="0">
                <a:latin typeface="Book Antiqua"/>
              </a:rPr>
              <a:t>do Maligno. (CDH, LXXII)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146232817"/>
      </p:ext>
    </p:extLst>
  </p:cSld>
  <p:clrMapOvr>
    <a:masterClrMapping/>
  </p:clrMapOvr>
  <p:transition spd="slow">
    <p:pull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609600" y="836712"/>
            <a:ext cx="7924800" cy="4878288"/>
          </a:xfrm>
        </p:spPr>
        <p:txBody>
          <a:bodyPr>
            <a:normAutofit/>
          </a:bodyPr>
          <a:lstStyle/>
          <a:p>
            <a:pPr algn="just"/>
            <a:r>
              <a:rPr lang="pt-BR" sz="2400" i="1" dirty="0" smtClean="0">
                <a:latin typeface="Book Antiqua"/>
              </a:rPr>
              <a:t>Tomás </a:t>
            </a:r>
            <a:r>
              <a:rPr lang="pt-BR" sz="2400" i="1" dirty="0">
                <a:latin typeface="Book Antiqua"/>
              </a:rPr>
              <a:t>de Aquino (1225-1274</a:t>
            </a:r>
            <a:r>
              <a:rPr lang="pt-BR" sz="2400" i="1" dirty="0" smtClean="0">
                <a:latin typeface="Book Antiqua"/>
              </a:rPr>
              <a:t>)</a:t>
            </a:r>
          </a:p>
          <a:p>
            <a:pPr lvl="1" algn="just"/>
            <a:r>
              <a:rPr lang="pt-BR" sz="2400" dirty="0">
                <a:latin typeface="Book Antiqua"/>
              </a:rPr>
              <a:t>O </a:t>
            </a:r>
            <a:r>
              <a:rPr lang="pt-BR" sz="2400" dirty="0" smtClean="0">
                <a:latin typeface="Book Antiqua"/>
              </a:rPr>
              <a:t>paraíso </a:t>
            </a:r>
            <a:r>
              <a:rPr lang="pt-BR" sz="2400" dirty="0">
                <a:latin typeface="Book Antiqua"/>
              </a:rPr>
              <a:t>era um lugar adequado para o homem no que diz respeito a </a:t>
            </a:r>
            <a:r>
              <a:rPr lang="pt-BR" sz="2400" dirty="0" smtClean="0">
                <a:latin typeface="Book Antiqua"/>
              </a:rPr>
              <a:t>incorruptibilidade do </a:t>
            </a:r>
            <a:r>
              <a:rPr lang="pt-BR" sz="2400" dirty="0">
                <a:latin typeface="Book Antiqua"/>
              </a:rPr>
              <a:t>estado original. </a:t>
            </a:r>
            <a:r>
              <a:rPr lang="pt-BR" sz="2400" dirty="0" smtClean="0">
                <a:latin typeface="Book Antiqua"/>
              </a:rPr>
              <a:t>Só </a:t>
            </a:r>
            <a:r>
              <a:rPr lang="pt-BR" sz="2400" dirty="0">
                <a:latin typeface="Book Antiqua"/>
              </a:rPr>
              <a:t>que esta incorruptibilidade foi concedida ao homem, </a:t>
            </a:r>
            <a:r>
              <a:rPr lang="pt-BR" sz="2400" dirty="0" smtClean="0">
                <a:latin typeface="Book Antiqua"/>
              </a:rPr>
              <a:t>não </a:t>
            </a:r>
            <a:r>
              <a:rPr lang="pt-BR" sz="2400" dirty="0">
                <a:latin typeface="Book Antiqua"/>
              </a:rPr>
              <a:t>de </a:t>
            </a:r>
            <a:r>
              <a:rPr lang="pt-BR" sz="2400" dirty="0" smtClean="0">
                <a:latin typeface="Book Antiqua"/>
              </a:rPr>
              <a:t>forma natural</a:t>
            </a:r>
            <a:r>
              <a:rPr lang="pt-BR" sz="2400" dirty="0">
                <a:latin typeface="Book Antiqua"/>
              </a:rPr>
              <a:t>, mas por um dom sobrenatural da parte de Deus.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123159186"/>
      </p:ext>
    </p:extLst>
  </p:cSld>
  <p:clrMapOvr>
    <a:masterClrMapping/>
  </p:clrMapOvr>
  <p:transition spd="slow">
    <p:pull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1560" y="-315416"/>
            <a:ext cx="7924800" cy="1143000"/>
          </a:xfrm>
        </p:spPr>
        <p:txBody>
          <a:bodyPr/>
          <a:lstStyle/>
          <a:p>
            <a:r>
              <a:rPr lang="pt-BR" b="1" dirty="0">
                <a:latin typeface="Book Antiqua"/>
              </a:rPr>
              <a:t>Os </a:t>
            </a:r>
            <a:r>
              <a:rPr lang="pt-BR" b="1" dirty="0" smtClean="0">
                <a:latin typeface="Book Antiqua"/>
              </a:rPr>
              <a:t>Líderes </a:t>
            </a:r>
            <a:r>
              <a:rPr lang="pt-BR" b="1" dirty="0">
                <a:latin typeface="Book Antiqua"/>
              </a:rPr>
              <a:t>da Reforma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611560" y="908720"/>
            <a:ext cx="7924800" cy="4114800"/>
          </a:xfrm>
        </p:spPr>
        <p:txBody>
          <a:bodyPr>
            <a:noAutofit/>
          </a:bodyPr>
          <a:lstStyle/>
          <a:p>
            <a:pPr algn="just"/>
            <a:r>
              <a:rPr lang="pt-BR" sz="1800" i="1" dirty="0">
                <a:latin typeface="Book Antiqua"/>
              </a:rPr>
              <a:t>Martinho Lutero (1483-1546</a:t>
            </a:r>
            <a:r>
              <a:rPr lang="pt-BR" sz="1800" i="1" dirty="0" smtClean="0">
                <a:latin typeface="Book Antiqua"/>
              </a:rPr>
              <a:t>)</a:t>
            </a:r>
          </a:p>
          <a:p>
            <a:pPr lvl="1" algn="just"/>
            <a:r>
              <a:rPr lang="pt-BR" sz="1800" dirty="0">
                <a:latin typeface="Book Antiqua"/>
              </a:rPr>
              <a:t>A imagem de Deus, na qual </a:t>
            </a:r>
            <a:r>
              <a:rPr lang="pt-BR" sz="1800" dirty="0" smtClean="0">
                <a:latin typeface="Book Antiqua"/>
              </a:rPr>
              <a:t>Adão </a:t>
            </a:r>
            <a:r>
              <a:rPr lang="pt-BR" sz="1800" dirty="0">
                <a:latin typeface="Book Antiqua"/>
              </a:rPr>
              <a:t>foi criado </a:t>
            </a:r>
            <a:r>
              <a:rPr lang="pt-BR" sz="1800" dirty="0" smtClean="0">
                <a:latin typeface="Book Antiqua"/>
              </a:rPr>
              <a:t>possuía </a:t>
            </a:r>
            <a:r>
              <a:rPr lang="pt-BR" sz="1800" dirty="0">
                <a:latin typeface="Book Antiqua"/>
              </a:rPr>
              <a:t>uma beleza e uma nobreza </a:t>
            </a:r>
            <a:r>
              <a:rPr lang="pt-BR" sz="1800" dirty="0" smtClean="0">
                <a:latin typeface="Book Antiqua"/>
              </a:rPr>
              <a:t>supremas. A </a:t>
            </a:r>
            <a:r>
              <a:rPr lang="pt-BR" sz="1800" dirty="0">
                <a:latin typeface="Book Antiqua"/>
              </a:rPr>
              <a:t>lepra do pecado </a:t>
            </a:r>
            <a:r>
              <a:rPr lang="pt-BR" sz="1800" dirty="0" smtClean="0">
                <a:latin typeface="Book Antiqua"/>
              </a:rPr>
              <a:t>não </a:t>
            </a:r>
            <a:r>
              <a:rPr lang="pt-BR" sz="1800" dirty="0">
                <a:latin typeface="Book Antiqua"/>
              </a:rPr>
              <a:t>contaminava nem a sua </a:t>
            </a:r>
            <a:r>
              <a:rPr lang="pt-BR" sz="1800" dirty="0" smtClean="0">
                <a:latin typeface="Book Antiqua"/>
              </a:rPr>
              <a:t>razão, </a:t>
            </a:r>
            <a:r>
              <a:rPr lang="pt-BR" sz="1800" dirty="0">
                <a:latin typeface="Book Antiqua"/>
              </a:rPr>
              <a:t>nem a sua vontade, mas todos </a:t>
            </a:r>
            <a:r>
              <a:rPr lang="pt-BR" sz="1800" dirty="0" smtClean="0">
                <a:latin typeface="Book Antiqua"/>
              </a:rPr>
              <a:t>os seus </a:t>
            </a:r>
            <a:r>
              <a:rPr lang="pt-BR" sz="1800" dirty="0">
                <a:latin typeface="Book Antiqua"/>
              </a:rPr>
              <a:t>sentidos eram puros, interior e exteriormente. O seu intelecto era muito claro, </a:t>
            </a:r>
            <a:r>
              <a:rPr lang="pt-BR" sz="1800" dirty="0" smtClean="0">
                <a:latin typeface="Book Antiqua"/>
              </a:rPr>
              <a:t>sua memória </a:t>
            </a:r>
            <a:r>
              <a:rPr lang="pt-BR" sz="1800" dirty="0">
                <a:latin typeface="Book Antiqua"/>
              </a:rPr>
              <a:t>muito boa e a sua vontade muito sincera</a:t>
            </a:r>
            <a:r>
              <a:rPr lang="pt-BR" sz="1800" dirty="0" smtClean="0">
                <a:latin typeface="Book Antiqua"/>
              </a:rPr>
              <a:t>.</a:t>
            </a:r>
            <a:r>
              <a:rPr lang="pt-BR" sz="1800" i="1" dirty="0">
                <a:latin typeface="Book Antiqua"/>
              </a:rPr>
              <a:t> </a:t>
            </a:r>
            <a:endParaRPr lang="pt-BR" sz="1800" i="1" dirty="0" smtClean="0">
              <a:latin typeface="Book Antiqua"/>
            </a:endParaRPr>
          </a:p>
          <a:p>
            <a:pPr algn="just"/>
            <a:r>
              <a:rPr lang="pt-BR" sz="1800" i="1" dirty="0" smtClean="0">
                <a:latin typeface="Book Antiqua"/>
              </a:rPr>
              <a:t>João </a:t>
            </a:r>
            <a:r>
              <a:rPr lang="pt-BR" sz="1800" i="1" dirty="0">
                <a:latin typeface="Book Antiqua"/>
              </a:rPr>
              <a:t>Calvino (1509-1564</a:t>
            </a:r>
            <a:r>
              <a:rPr lang="pt-BR" sz="1800" i="1" dirty="0" smtClean="0">
                <a:latin typeface="Book Antiqua"/>
              </a:rPr>
              <a:t>)</a:t>
            </a:r>
          </a:p>
          <a:p>
            <a:pPr lvl="1" algn="just"/>
            <a:r>
              <a:rPr lang="pt-BR" sz="1800" dirty="0" smtClean="0">
                <a:latin typeface="Book Antiqua"/>
              </a:rPr>
              <a:t>Não </a:t>
            </a:r>
            <a:r>
              <a:rPr lang="pt-BR" sz="1800" dirty="0">
                <a:latin typeface="Book Antiqua"/>
              </a:rPr>
              <a:t>se pode duvidar </a:t>
            </a:r>
            <a:r>
              <a:rPr lang="pt-BR" sz="1800" dirty="0" smtClean="0">
                <a:latin typeface="Book Antiqua"/>
              </a:rPr>
              <a:t>que quando Adão </a:t>
            </a:r>
            <a:r>
              <a:rPr lang="pt-BR" sz="1800" dirty="0">
                <a:latin typeface="Book Antiqua"/>
              </a:rPr>
              <a:t>perdeu o seu estado original, ele se tomou alienado de Deus. </a:t>
            </a:r>
            <a:r>
              <a:rPr lang="pt-BR" sz="1800" dirty="0" smtClean="0">
                <a:latin typeface="Book Antiqua"/>
              </a:rPr>
              <a:t>Portanto, embora </a:t>
            </a:r>
            <a:r>
              <a:rPr lang="pt-BR" sz="1800" dirty="0">
                <a:latin typeface="Book Antiqua"/>
              </a:rPr>
              <a:t>saibamos que a imagem de Deus </a:t>
            </a:r>
            <a:r>
              <a:rPr lang="pt-BR" sz="1800" dirty="0" smtClean="0">
                <a:latin typeface="Book Antiqua"/>
              </a:rPr>
              <a:t>não </a:t>
            </a:r>
            <a:r>
              <a:rPr lang="pt-BR" sz="1800" dirty="0">
                <a:latin typeface="Book Antiqua"/>
              </a:rPr>
              <a:t>foi completamente erradicada, </a:t>
            </a:r>
            <a:r>
              <a:rPr lang="pt-BR" sz="1800" dirty="0" smtClean="0">
                <a:latin typeface="Book Antiqua"/>
              </a:rPr>
              <a:t>nem completamente destruída </a:t>
            </a:r>
            <a:r>
              <a:rPr lang="pt-BR" sz="1800" dirty="0">
                <a:latin typeface="Book Antiqua"/>
              </a:rPr>
              <a:t>no ser humano, ela foi, contudo, </a:t>
            </a:r>
            <a:r>
              <a:rPr lang="pt-BR" sz="1800" dirty="0" smtClean="0">
                <a:latin typeface="Book Antiqua"/>
              </a:rPr>
              <a:t>tão </a:t>
            </a:r>
            <a:r>
              <a:rPr lang="pt-BR" sz="1800" dirty="0">
                <a:latin typeface="Book Antiqua"/>
              </a:rPr>
              <a:t>corrompida, que </a:t>
            </a:r>
            <a:r>
              <a:rPr lang="pt-BR" sz="1800" dirty="0" smtClean="0">
                <a:latin typeface="Book Antiqua"/>
              </a:rPr>
              <a:t>tudo o </a:t>
            </a:r>
            <a:r>
              <a:rPr lang="pt-BR" sz="1800" dirty="0">
                <a:latin typeface="Book Antiqua"/>
              </a:rPr>
              <a:t>que restou </a:t>
            </a:r>
            <a:r>
              <a:rPr lang="pt-BR" sz="1800" dirty="0" smtClean="0">
                <a:latin typeface="Book Antiqua"/>
              </a:rPr>
              <a:t>não </a:t>
            </a:r>
            <a:r>
              <a:rPr lang="pt-BR" sz="1800" dirty="0">
                <a:latin typeface="Book Antiqua"/>
              </a:rPr>
              <a:t>passa de uma </a:t>
            </a:r>
            <a:r>
              <a:rPr lang="pt-BR" sz="1800" dirty="0" smtClean="0">
                <a:latin typeface="Book Antiqua"/>
              </a:rPr>
              <a:t>terrível deformação; </a:t>
            </a:r>
            <a:r>
              <a:rPr lang="pt-BR" sz="1800" dirty="0">
                <a:latin typeface="Book Antiqua"/>
              </a:rPr>
              <a:t>e, dessa forma, a nossa </a:t>
            </a:r>
            <a:r>
              <a:rPr lang="pt-BR" sz="1800" dirty="0" smtClean="0">
                <a:latin typeface="Book Antiqua"/>
              </a:rPr>
              <a:t>libertação se </a:t>
            </a:r>
            <a:r>
              <a:rPr lang="pt-BR" sz="1800" dirty="0">
                <a:latin typeface="Book Antiqua"/>
              </a:rPr>
              <a:t>inicia com esta </a:t>
            </a:r>
            <a:r>
              <a:rPr lang="pt-BR" sz="1800" dirty="0" smtClean="0">
                <a:latin typeface="Book Antiqua"/>
              </a:rPr>
              <a:t>renovação </a:t>
            </a:r>
            <a:r>
              <a:rPr lang="pt-BR" sz="1800" dirty="0">
                <a:latin typeface="Book Antiqua"/>
              </a:rPr>
              <a:t>que e obtida por </a:t>
            </a:r>
            <a:r>
              <a:rPr lang="pt-BR" sz="1800" dirty="0" smtClean="0">
                <a:latin typeface="Book Antiqua"/>
              </a:rPr>
              <a:t>intermédio </a:t>
            </a:r>
            <a:r>
              <a:rPr lang="pt-BR" sz="1800" dirty="0">
                <a:latin typeface="Book Antiqua"/>
              </a:rPr>
              <a:t>de Cristo, que e, </a:t>
            </a:r>
            <a:r>
              <a:rPr lang="pt-BR" sz="1800" dirty="0" smtClean="0">
                <a:latin typeface="Book Antiqua"/>
              </a:rPr>
              <a:t>portanto, chamado </a:t>
            </a:r>
            <a:r>
              <a:rPr lang="pt-BR" sz="1800" dirty="0">
                <a:latin typeface="Book Antiqua"/>
              </a:rPr>
              <a:t>de segundo </a:t>
            </a:r>
            <a:r>
              <a:rPr lang="pt-BR" sz="1800" dirty="0" smtClean="0">
                <a:latin typeface="Book Antiqua"/>
              </a:rPr>
              <a:t>Adão, </a:t>
            </a:r>
            <a:r>
              <a:rPr lang="pt-BR" sz="1800" dirty="0">
                <a:latin typeface="Book Antiqua"/>
              </a:rPr>
              <a:t>porque </a:t>
            </a:r>
            <a:r>
              <a:rPr lang="pt-BR" sz="1800" dirty="0" smtClean="0">
                <a:latin typeface="Book Antiqua"/>
              </a:rPr>
              <a:t>é </a:t>
            </a:r>
            <a:r>
              <a:rPr lang="pt-BR" sz="1800" dirty="0">
                <a:latin typeface="Book Antiqua"/>
              </a:rPr>
              <a:t>Ele quem nos restaura para a integridade </a:t>
            </a:r>
            <a:r>
              <a:rPr lang="pt-BR" sz="1800" dirty="0" smtClean="0">
                <a:latin typeface="Book Antiqua"/>
              </a:rPr>
              <a:t>substancial e </a:t>
            </a:r>
            <a:r>
              <a:rPr lang="pt-BR" sz="1800" dirty="0">
                <a:latin typeface="Book Antiqua"/>
              </a:rPr>
              <a:t>verdadeira.</a:t>
            </a:r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1851583828"/>
      </p:ext>
    </p:extLst>
  </p:cSld>
  <p:clrMapOvr>
    <a:masterClrMapping/>
  </p:clrMapOvr>
  <p:transition spd="slow">
    <p:pull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latin typeface="Book Antiqua"/>
              </a:rPr>
              <a:t>Os Mestres </a:t>
            </a:r>
            <a:r>
              <a:rPr lang="pt-BR" b="1" dirty="0" smtClean="0">
                <a:latin typeface="Book Antiqua"/>
              </a:rPr>
              <a:t>Pós-Reforma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just"/>
            <a:r>
              <a:rPr lang="pt-BR" i="1" dirty="0" smtClean="0">
                <a:latin typeface="Book Antiqua"/>
              </a:rPr>
              <a:t>Jacó Armínio </a:t>
            </a:r>
            <a:r>
              <a:rPr lang="pt-BR" i="1" dirty="0">
                <a:latin typeface="Book Antiqua"/>
              </a:rPr>
              <a:t>(1560-1609</a:t>
            </a:r>
            <a:r>
              <a:rPr lang="pt-BR" i="1" dirty="0" smtClean="0">
                <a:latin typeface="Book Antiqua"/>
              </a:rPr>
              <a:t>)</a:t>
            </a:r>
          </a:p>
          <a:p>
            <a:pPr lvl="1" algn="just"/>
            <a:r>
              <a:rPr lang="pt-BR" dirty="0">
                <a:latin typeface="Book Antiqua"/>
              </a:rPr>
              <a:t>“Apesar de haver tantas </a:t>
            </a:r>
            <a:r>
              <a:rPr lang="pt-BR" dirty="0" smtClean="0">
                <a:latin typeface="Book Antiqua"/>
              </a:rPr>
              <a:t>condições </a:t>
            </a:r>
            <a:r>
              <a:rPr lang="pt-BR" dirty="0">
                <a:latin typeface="Book Antiqua"/>
              </a:rPr>
              <a:t>para </a:t>
            </a:r>
            <a:r>
              <a:rPr lang="pt-BR" dirty="0" smtClean="0">
                <a:latin typeface="Book Antiqua"/>
              </a:rPr>
              <a:t>não </a:t>
            </a:r>
            <a:r>
              <a:rPr lang="pt-BR" dirty="0">
                <a:latin typeface="Book Antiqua"/>
              </a:rPr>
              <a:t>se pecar, especialmente no ato em si, </a:t>
            </a:r>
            <a:r>
              <a:rPr lang="pt-BR" dirty="0" smtClean="0">
                <a:latin typeface="Book Antiqua"/>
              </a:rPr>
              <a:t>o homem não </a:t>
            </a:r>
            <a:r>
              <a:rPr lang="pt-BR" dirty="0">
                <a:latin typeface="Book Antiqua"/>
              </a:rPr>
              <a:t>se absteve deste pecado” [Gn </a:t>
            </a:r>
            <a:r>
              <a:rPr lang="pt-BR" dirty="0" smtClean="0">
                <a:latin typeface="Book Antiqua"/>
              </a:rPr>
              <a:t>2.16-17].</a:t>
            </a:r>
          </a:p>
          <a:p>
            <a:pPr algn="just"/>
            <a:r>
              <a:rPr lang="pt-BR" i="1" dirty="0">
                <a:latin typeface="Book Antiqua"/>
              </a:rPr>
              <a:t>Charles Hodge (1797-1878</a:t>
            </a:r>
            <a:r>
              <a:rPr lang="pt-BR" i="1" dirty="0" smtClean="0">
                <a:latin typeface="Book Antiqua"/>
              </a:rPr>
              <a:t>)</a:t>
            </a:r>
          </a:p>
          <a:p>
            <a:pPr lvl="1" algn="just"/>
            <a:r>
              <a:rPr lang="pt-BR" dirty="0">
                <a:latin typeface="Book Antiqua"/>
              </a:rPr>
              <a:t>Na imagem moral de Deus, </a:t>
            </a:r>
            <a:r>
              <a:rPr lang="pt-BR" dirty="0" smtClean="0">
                <a:latin typeface="Book Antiqua"/>
              </a:rPr>
              <a:t>está incluída </a:t>
            </a:r>
            <a:r>
              <a:rPr lang="pt-BR" dirty="0">
                <a:latin typeface="Book Antiqua"/>
              </a:rPr>
              <a:t>na </a:t>
            </a:r>
            <a:r>
              <a:rPr lang="pt-BR" dirty="0" smtClean="0">
                <a:latin typeface="Book Antiqua"/>
              </a:rPr>
              <a:t>justiça </a:t>
            </a:r>
            <a:r>
              <a:rPr lang="pt-BR" dirty="0">
                <a:latin typeface="Book Antiqua"/>
              </a:rPr>
              <a:t>original: (1) a harmonia perfeita e </a:t>
            </a:r>
            <a:r>
              <a:rPr lang="pt-BR" dirty="0" smtClean="0">
                <a:latin typeface="Book Antiqua"/>
              </a:rPr>
              <a:t>a subordinação </a:t>
            </a:r>
            <a:r>
              <a:rPr lang="pt-BR" dirty="0">
                <a:latin typeface="Book Antiqua"/>
              </a:rPr>
              <a:t>devida de tudo aquilo que constitui a sua </a:t>
            </a:r>
            <a:r>
              <a:rPr lang="pt-BR" dirty="0" smtClean="0">
                <a:latin typeface="Book Antiqua"/>
              </a:rPr>
              <a:t>razão; </a:t>
            </a:r>
            <a:r>
              <a:rPr lang="pt-BR" dirty="0">
                <a:latin typeface="Book Antiqua"/>
              </a:rPr>
              <a:t>suas </a:t>
            </a:r>
            <a:r>
              <a:rPr lang="pt-BR" dirty="0" smtClean="0">
                <a:latin typeface="Book Antiqua"/>
              </a:rPr>
              <a:t>afeições </a:t>
            </a:r>
            <a:r>
              <a:rPr lang="pt-BR" dirty="0">
                <a:latin typeface="Book Antiqua"/>
              </a:rPr>
              <a:t>e apetites </a:t>
            </a:r>
            <a:r>
              <a:rPr lang="pt-BR" dirty="0" smtClean="0">
                <a:latin typeface="Book Antiqua"/>
              </a:rPr>
              <a:t>a sua </a:t>
            </a:r>
            <a:r>
              <a:rPr lang="pt-BR" dirty="0">
                <a:latin typeface="Book Antiqua"/>
              </a:rPr>
              <a:t>vontade; o corpo era o </a:t>
            </a:r>
            <a:r>
              <a:rPr lang="pt-BR" dirty="0" smtClean="0">
                <a:latin typeface="Book Antiqua"/>
              </a:rPr>
              <a:t>órgão </a:t>
            </a:r>
            <a:r>
              <a:rPr lang="pt-BR" dirty="0">
                <a:latin typeface="Book Antiqua"/>
              </a:rPr>
              <a:t>obediente da alma. </a:t>
            </a:r>
            <a:r>
              <a:rPr lang="pt-BR" dirty="0" smtClean="0">
                <a:latin typeface="Book Antiqua"/>
              </a:rPr>
              <a:t>Não </a:t>
            </a:r>
            <a:r>
              <a:rPr lang="pt-BR" dirty="0">
                <a:latin typeface="Book Antiqua"/>
              </a:rPr>
              <a:t>havia </a:t>
            </a:r>
            <a:r>
              <a:rPr lang="pt-BR" dirty="0" smtClean="0">
                <a:latin typeface="Book Antiqua"/>
              </a:rPr>
              <a:t>rebelião </a:t>
            </a:r>
            <a:r>
              <a:rPr lang="pt-BR" dirty="0">
                <a:latin typeface="Book Antiqua"/>
              </a:rPr>
              <a:t>da parte </a:t>
            </a:r>
            <a:r>
              <a:rPr lang="pt-BR" dirty="0" smtClean="0">
                <a:latin typeface="Book Antiqua"/>
              </a:rPr>
              <a:t>sensual contra </a:t>
            </a:r>
            <a:r>
              <a:rPr lang="pt-BR" dirty="0">
                <a:latin typeface="Book Antiqua"/>
              </a:rPr>
              <a:t>a parte racional da sua natureza, tampouco qualquer tipo de </a:t>
            </a:r>
            <a:r>
              <a:rPr lang="pt-BR" dirty="0" smtClean="0">
                <a:latin typeface="Book Antiqua"/>
              </a:rPr>
              <a:t>desproporção entre </a:t>
            </a:r>
            <a:r>
              <a:rPr lang="pt-BR" dirty="0">
                <a:latin typeface="Book Antiqua"/>
              </a:rPr>
              <a:t>ambas que demandasse um controle ou </a:t>
            </a:r>
            <a:r>
              <a:rPr lang="pt-BR" dirty="0" smtClean="0">
                <a:latin typeface="Book Antiqua"/>
              </a:rPr>
              <a:t>equilíbrio </a:t>
            </a:r>
            <a:r>
              <a:rPr lang="pt-BR" dirty="0">
                <a:latin typeface="Book Antiqua"/>
              </a:rPr>
              <a:t>por parte de outros dons </a:t>
            </a:r>
            <a:r>
              <a:rPr lang="pt-BR" dirty="0" smtClean="0">
                <a:latin typeface="Book Antiqua"/>
              </a:rPr>
              <a:t>ou influências</a:t>
            </a:r>
            <a:r>
              <a:rPr lang="pt-BR" dirty="0">
                <a:latin typeface="Book Antiqua"/>
              </a:rPr>
              <a:t>; (2) E </a:t>
            </a:r>
            <a:r>
              <a:rPr lang="pt-BR" dirty="0" smtClean="0">
                <a:latin typeface="Book Antiqua"/>
              </a:rPr>
              <a:t>além </a:t>
            </a:r>
            <a:r>
              <a:rPr lang="pt-BR" dirty="0">
                <a:latin typeface="Book Antiqua"/>
              </a:rPr>
              <a:t>deste </a:t>
            </a:r>
            <a:r>
              <a:rPr lang="pt-BR" dirty="0" smtClean="0">
                <a:latin typeface="Book Antiqua"/>
              </a:rPr>
              <a:t>equilíbrio </a:t>
            </a:r>
            <a:r>
              <a:rPr lang="pt-BR" dirty="0">
                <a:latin typeface="Book Antiqua"/>
              </a:rPr>
              <a:t>e harmonia da </a:t>
            </a:r>
            <a:r>
              <a:rPr lang="pt-BR" dirty="0" smtClean="0">
                <a:latin typeface="Book Antiqua"/>
              </a:rPr>
              <a:t>constituição </a:t>
            </a:r>
            <a:r>
              <a:rPr lang="pt-BR" dirty="0">
                <a:latin typeface="Book Antiqua"/>
              </a:rPr>
              <a:t>original do </a:t>
            </a:r>
            <a:r>
              <a:rPr lang="pt-BR" dirty="0" smtClean="0">
                <a:latin typeface="Book Antiqua"/>
              </a:rPr>
              <a:t>homem, a perfeição </a:t>
            </a:r>
            <a:r>
              <a:rPr lang="pt-BR" dirty="0">
                <a:latin typeface="Book Antiqua"/>
              </a:rPr>
              <a:t>moral na qual ele se assemelhava a Deus, </a:t>
            </a:r>
            <a:r>
              <a:rPr lang="pt-BR" dirty="0" smtClean="0">
                <a:latin typeface="Book Antiqua"/>
              </a:rPr>
              <a:t>incluía também </a:t>
            </a:r>
            <a:r>
              <a:rPr lang="pt-BR" dirty="0">
                <a:latin typeface="Book Antiqua"/>
              </a:rPr>
              <a:t>o conhecimento, </a:t>
            </a:r>
            <a:r>
              <a:rPr lang="pt-BR" dirty="0" smtClean="0">
                <a:latin typeface="Book Antiqua"/>
              </a:rPr>
              <a:t>a justiça </a:t>
            </a:r>
            <a:r>
              <a:rPr lang="pt-BR" dirty="0">
                <a:latin typeface="Book Antiqua"/>
              </a:rPr>
              <a:t>e a santidade.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8513848"/>
      </p:ext>
    </p:extLst>
  </p:cSld>
  <p:clrMapOvr>
    <a:masterClrMapping/>
  </p:clrMapOvr>
  <p:transition spd="slow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A criação do homem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611560" y="2348880"/>
            <a:ext cx="7924800" cy="1540768"/>
          </a:xfrm>
        </p:spPr>
        <p:txBody>
          <a:bodyPr>
            <a:normAutofit/>
          </a:bodyPr>
          <a:lstStyle/>
          <a:p>
            <a:pPr algn="just"/>
            <a:r>
              <a:rPr lang="pt-BR" sz="3600" dirty="0" smtClean="0"/>
              <a:t>O objetivo maior de Deus era criar o homem.</a:t>
            </a:r>
          </a:p>
          <a:p>
            <a:pPr algn="just"/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1326002982"/>
      </p:ext>
    </p:extLst>
  </p:cSld>
  <p:clrMapOvr>
    <a:masterClrMapping/>
  </p:clrMapOvr>
  <p:transition spd="slow">
    <p:pull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Queda do homem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3200" dirty="0" smtClean="0"/>
              <a:t>O homem foi colocado no Éden em uma situação de privilégio, mas condicionada à sua obediência.</a:t>
            </a:r>
          </a:p>
          <a:p>
            <a:pPr algn="just"/>
            <a:endParaRPr lang="pt-BR" sz="3200" dirty="0"/>
          </a:p>
          <a:p>
            <a:pPr algn="just"/>
            <a:r>
              <a:rPr lang="pt-BR" sz="3200" dirty="0" smtClean="0"/>
              <a:t>“mas </a:t>
            </a:r>
            <a:r>
              <a:rPr lang="pt-BR" sz="3200" dirty="0"/>
              <a:t>da árvore do conhecimento do bem e do mal não comerás; porque, no dia em que dela comeres, certamente morrerás</a:t>
            </a:r>
            <a:r>
              <a:rPr lang="pt-BR" sz="3200" dirty="0" smtClean="0"/>
              <a:t>.” </a:t>
            </a:r>
            <a:r>
              <a:rPr lang="pt-BR" sz="3200" dirty="0"/>
              <a:t>(</a:t>
            </a:r>
            <a:r>
              <a:rPr lang="pt-BR" sz="3200" dirty="0" smtClean="0"/>
              <a:t>Gn</a:t>
            </a:r>
            <a:r>
              <a:rPr lang="pt-BR" sz="3200" dirty="0"/>
              <a:t> </a:t>
            </a:r>
            <a:r>
              <a:rPr lang="pt-BR" sz="3200" dirty="0" smtClean="0"/>
              <a:t>2.17)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1645259052"/>
      </p:ext>
    </p:extLst>
  </p:cSld>
  <p:clrMapOvr>
    <a:masterClrMapping/>
  </p:clrMapOvr>
  <p:transition spd="slow">
    <p:pull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4000" dirty="0" smtClean="0"/>
              <a:t>De uma situação privilegiada o homem caiu no estado de miséria devido ao pecado.</a:t>
            </a:r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1197180658"/>
      </p:ext>
    </p:extLst>
  </p:cSld>
  <p:clrMapOvr>
    <a:masterClrMapping/>
  </p:clrMapOvr>
  <p:transition spd="slow">
    <p:pull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3200" dirty="0"/>
              <a:t>Mas receio que, assim como a serpente enganou a Eva com a sua astúcia, assim também seja corrompida a vossa mente e se aparte da simplicidade e pureza devidas a Cristo. (2Co </a:t>
            </a:r>
            <a:r>
              <a:rPr lang="pt-BR" sz="3200" dirty="0" smtClean="0"/>
              <a:t>11.3)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189431615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609600" y="692696"/>
            <a:ext cx="7924800" cy="5022304"/>
          </a:xfrm>
        </p:spPr>
        <p:txBody>
          <a:bodyPr>
            <a:normAutofit/>
          </a:bodyPr>
          <a:lstStyle/>
          <a:p>
            <a:pPr algn="just"/>
            <a:r>
              <a:rPr lang="pt-BR" sz="3200" dirty="0" smtClean="0"/>
              <a:t>Se Deus sabia que o homem cairia, por que ele não evitou a sua queda?</a:t>
            </a:r>
          </a:p>
          <a:p>
            <a:pPr algn="just"/>
            <a:r>
              <a:rPr lang="pt-BR" sz="3200" dirty="0" smtClean="0"/>
              <a:t>Deus criou o homem com total liberdade de escolha, mas também avisou-lhe sobre seus limites.</a:t>
            </a:r>
          </a:p>
          <a:p>
            <a:pPr algn="just"/>
            <a:r>
              <a:rPr lang="pt-BR" sz="3200" dirty="0" smtClean="0"/>
              <a:t>Não pode haver obediência se não há possibilidade de desobediência.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153341890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964704"/>
          </a:xfrm>
        </p:spPr>
        <p:txBody>
          <a:bodyPr>
            <a:noAutofit/>
          </a:bodyPr>
          <a:lstStyle/>
          <a:p>
            <a:pPr algn="just"/>
            <a:r>
              <a:rPr lang="pt-BR" sz="3600" dirty="0" smtClean="0"/>
              <a:t>Deus já sabia eu o homem cairia, mas também antecipadamente preparou-lhe a redenção.</a:t>
            </a:r>
          </a:p>
          <a:p>
            <a:pPr algn="just"/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2067494092"/>
      </p:ext>
    </p:extLst>
  </p:cSld>
  <p:clrMapOvr>
    <a:masterClrMapping/>
  </p:clrMapOvr>
  <p:transition spd="slow">
    <p:pull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609600" y="1340768"/>
            <a:ext cx="7924800" cy="4374232"/>
          </a:xfrm>
        </p:spPr>
        <p:txBody>
          <a:bodyPr>
            <a:normAutofit/>
          </a:bodyPr>
          <a:lstStyle/>
          <a:p>
            <a:pPr algn="just"/>
            <a:r>
              <a:rPr lang="pt-BR" sz="3200" dirty="0" smtClean="0"/>
              <a:t>A morte decretada a Adão após a sua queda abrangeu tanto o seu corpo como a sua alma.</a:t>
            </a:r>
          </a:p>
          <a:p>
            <a:pPr algn="just"/>
            <a:r>
              <a:rPr lang="pt-BR" sz="3200" dirty="0" smtClean="0"/>
              <a:t>O pecado não é só capaz de matar o corpo, mas também a alma.</a:t>
            </a:r>
          </a:p>
          <a:p>
            <a:pPr algn="just"/>
            <a:r>
              <a:rPr lang="pt-BR" sz="3200" dirty="0" smtClean="0"/>
              <a:t>“Porque </a:t>
            </a:r>
            <a:r>
              <a:rPr lang="pt-BR" sz="3200" dirty="0"/>
              <a:t>o pendor da carne dá para a morte, mas o do Espírito, para a vida e paz</a:t>
            </a:r>
            <a:r>
              <a:rPr lang="pt-BR" sz="3200" dirty="0" smtClean="0"/>
              <a:t>.” </a:t>
            </a:r>
            <a:r>
              <a:rPr lang="pt-BR" sz="3200" dirty="0"/>
              <a:t>(</a:t>
            </a:r>
            <a:r>
              <a:rPr lang="pt-BR" sz="3200" dirty="0" smtClean="0"/>
              <a:t>Rm</a:t>
            </a:r>
            <a:r>
              <a:rPr lang="pt-BR" sz="3200" dirty="0"/>
              <a:t> </a:t>
            </a:r>
            <a:r>
              <a:rPr lang="pt-BR" sz="3200" dirty="0" smtClean="0"/>
              <a:t>8.6)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2148302272"/>
      </p:ext>
    </p:extLst>
  </p:cSld>
  <p:clrMapOvr>
    <a:masterClrMapping/>
  </p:clrMapOvr>
  <p:transition spd="slow">
    <p:pull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>
                <a:latin typeface="Book Antiqua"/>
              </a:rPr>
              <a:t>A </a:t>
            </a:r>
            <a:r>
              <a:rPr lang="pt-BR" i="1" dirty="0" smtClean="0">
                <a:latin typeface="Book Antiqua"/>
              </a:rPr>
              <a:t>Criação </a:t>
            </a:r>
            <a:r>
              <a:rPr lang="pt-BR" i="1" dirty="0">
                <a:latin typeface="Book Antiqua"/>
              </a:rPr>
              <a:t>da Alma na </a:t>
            </a:r>
            <a:r>
              <a:rPr lang="pt-BR" i="1" dirty="0" smtClean="0">
                <a:latin typeface="Book Antiqua"/>
              </a:rPr>
              <a:t>Concepção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400" b="1" dirty="0">
                <a:latin typeface="Book Antiqua"/>
              </a:rPr>
              <a:t>Davi escreveu: “Eis que em iniquidade fui formado, e em pecado me concebeu </a:t>
            </a:r>
            <a:r>
              <a:rPr lang="pt-BR" sz="2400" b="1" dirty="0" smtClean="0">
                <a:latin typeface="Book Antiqua"/>
              </a:rPr>
              <a:t>minha mãe</a:t>
            </a:r>
            <a:r>
              <a:rPr lang="pt-BR" sz="2400" b="1" dirty="0">
                <a:latin typeface="Book Antiqua"/>
              </a:rPr>
              <a:t>” (SI 51.5). Jesus foi o Deus-homem a partir do momento da </a:t>
            </a:r>
            <a:r>
              <a:rPr lang="pt-BR" sz="2400" b="1" dirty="0" smtClean="0">
                <a:latin typeface="Book Antiqua"/>
              </a:rPr>
              <a:t>concepção, </a:t>
            </a:r>
            <a:r>
              <a:rPr lang="pt-BR" sz="2400" b="1" dirty="0">
                <a:latin typeface="Book Antiqua"/>
              </a:rPr>
              <a:t>pois o </a:t>
            </a:r>
            <a:r>
              <a:rPr lang="pt-BR" sz="2400" b="1" dirty="0" smtClean="0">
                <a:latin typeface="Book Antiqua"/>
              </a:rPr>
              <a:t>anjo declarou</a:t>
            </a:r>
            <a:r>
              <a:rPr lang="pt-BR" sz="2400" b="1" dirty="0">
                <a:latin typeface="Book Antiqua"/>
              </a:rPr>
              <a:t>: “</a:t>
            </a:r>
            <a:r>
              <a:rPr lang="pt-BR" sz="2400" b="1" dirty="0" smtClean="0">
                <a:latin typeface="Book Antiqua"/>
              </a:rPr>
              <a:t>José, </a:t>
            </a:r>
            <a:r>
              <a:rPr lang="pt-BR" sz="2400" b="1" dirty="0">
                <a:latin typeface="Book Antiqua"/>
              </a:rPr>
              <a:t>filho de Davi, </a:t>
            </a:r>
            <a:r>
              <a:rPr lang="pt-BR" sz="2400" b="1" dirty="0" smtClean="0">
                <a:latin typeface="Book Antiqua"/>
              </a:rPr>
              <a:t>não </a:t>
            </a:r>
            <a:r>
              <a:rPr lang="pt-BR" sz="2400" b="1" dirty="0">
                <a:latin typeface="Book Antiqua"/>
              </a:rPr>
              <a:t>temas receber a Maria, tua mulher, porque o que </a:t>
            </a:r>
            <a:r>
              <a:rPr lang="pt-BR" sz="2400" b="1" dirty="0" smtClean="0">
                <a:latin typeface="Book Antiqua"/>
              </a:rPr>
              <a:t>nela está </a:t>
            </a:r>
            <a:r>
              <a:rPr lang="pt-BR" sz="2400" b="1" dirty="0">
                <a:latin typeface="Book Antiqua"/>
              </a:rPr>
              <a:t>gerado </a:t>
            </a:r>
            <a:r>
              <a:rPr lang="pt-BR" sz="2400" b="1" dirty="0" smtClean="0">
                <a:latin typeface="Book Antiqua"/>
              </a:rPr>
              <a:t>é </a:t>
            </a:r>
            <a:r>
              <a:rPr lang="pt-BR" sz="2400" b="1" dirty="0">
                <a:latin typeface="Book Antiqua"/>
              </a:rPr>
              <a:t>do Espirito Santo</a:t>
            </a:r>
            <a:r>
              <a:rPr lang="pt-BR" sz="2400" b="1" dirty="0" smtClean="0">
                <a:latin typeface="Book Antiqua"/>
              </a:rPr>
              <a:t>”.</a:t>
            </a:r>
          </a:p>
          <a:p>
            <a:pPr algn="just"/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414547425"/>
      </p:ext>
    </p:extLst>
  </p:cSld>
  <p:clrMapOvr>
    <a:masterClrMapping/>
  </p:clrMapOvr>
  <p:transition spd="slow">
    <p:pull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 smtClean="0">
                <a:latin typeface="Book Antiqua"/>
              </a:rPr>
              <a:t>Criação </a:t>
            </a:r>
            <a:r>
              <a:rPr lang="pt-BR" i="1" dirty="0">
                <a:latin typeface="Book Antiqua"/>
              </a:rPr>
              <a:t>da Alma depois da </a:t>
            </a:r>
            <a:r>
              <a:rPr lang="pt-BR" i="1" dirty="0" smtClean="0">
                <a:latin typeface="Book Antiqua"/>
              </a:rPr>
              <a:t>Implantação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400" dirty="0" smtClean="0">
                <a:latin typeface="Book Antiqua"/>
              </a:rPr>
              <a:t>Tomás </a:t>
            </a:r>
            <a:r>
              <a:rPr lang="pt-BR" sz="2400" dirty="0">
                <a:latin typeface="Book Antiqua"/>
              </a:rPr>
              <a:t>de Aquino, seguindo os passos de </a:t>
            </a:r>
            <a:r>
              <a:rPr lang="pt-BR" sz="2400" dirty="0" smtClean="0">
                <a:latin typeface="Book Antiqua"/>
              </a:rPr>
              <a:t>Aristóteles </a:t>
            </a:r>
            <a:r>
              <a:rPr lang="pt-BR" sz="2400" dirty="0">
                <a:latin typeface="Book Antiqua"/>
              </a:rPr>
              <a:t>(384-322 a.C.), colocou a </a:t>
            </a:r>
            <a:r>
              <a:rPr lang="pt-BR" sz="2400" dirty="0" smtClean="0">
                <a:latin typeface="Book Antiqua"/>
              </a:rPr>
              <a:t>criação da alma </a:t>
            </a:r>
            <a:r>
              <a:rPr lang="pt-BR" sz="2400" dirty="0">
                <a:latin typeface="Book Antiqua"/>
              </a:rPr>
              <a:t>logo apos a </a:t>
            </a:r>
            <a:r>
              <a:rPr lang="pt-BR" sz="2400" dirty="0" smtClean="0">
                <a:latin typeface="Book Antiqua"/>
              </a:rPr>
              <a:t>concepção. </a:t>
            </a:r>
            <a:r>
              <a:rPr lang="pt-BR" sz="2400" dirty="0">
                <a:latin typeface="Book Antiqua"/>
              </a:rPr>
              <a:t>Ele argumentou que apesar da alma animal ter sido </a:t>
            </a:r>
            <a:r>
              <a:rPr lang="pt-BR" sz="2400" dirty="0" smtClean="0">
                <a:latin typeface="Book Antiqua"/>
              </a:rPr>
              <a:t>gerada pelos </a:t>
            </a:r>
            <a:r>
              <a:rPr lang="pt-BR" sz="2400" dirty="0">
                <a:latin typeface="Book Antiqua"/>
              </a:rPr>
              <a:t>pais, a alma </a:t>
            </a:r>
            <a:r>
              <a:rPr lang="pt-BR" sz="2400" dirty="0" smtClean="0">
                <a:latin typeface="Book Antiqua"/>
              </a:rPr>
              <a:t>racional, </a:t>
            </a:r>
            <a:r>
              <a:rPr lang="pt-BR" sz="2400" dirty="0">
                <a:latin typeface="Book Antiqua"/>
              </a:rPr>
              <a:t>na qual reside a humanidade da pessoa, </a:t>
            </a:r>
            <a:r>
              <a:rPr lang="pt-BR" sz="2400" dirty="0" smtClean="0">
                <a:latin typeface="Book Antiqua"/>
              </a:rPr>
              <a:t>não </a:t>
            </a:r>
            <a:r>
              <a:rPr lang="pt-BR" sz="2400" dirty="0">
                <a:latin typeface="Book Antiqua"/>
              </a:rPr>
              <a:t>se forma </a:t>
            </a:r>
            <a:r>
              <a:rPr lang="pt-BR" sz="2400" dirty="0" smtClean="0">
                <a:latin typeface="Book Antiqua"/>
              </a:rPr>
              <a:t>antes dos </a:t>
            </a:r>
            <a:r>
              <a:rPr lang="pt-BR" sz="2400" dirty="0">
                <a:latin typeface="Book Antiqua"/>
              </a:rPr>
              <a:t>quarenta dias para os </a:t>
            </a:r>
            <a:r>
              <a:rPr lang="pt-BR" sz="2400" dirty="0" smtClean="0">
                <a:latin typeface="Book Antiqua"/>
              </a:rPr>
              <a:t>indivíduos </a:t>
            </a:r>
            <a:r>
              <a:rPr lang="pt-BR" sz="2400" dirty="0">
                <a:latin typeface="Book Antiqua"/>
              </a:rPr>
              <a:t>do sexo masculino e dos noventa dias para os </a:t>
            </a:r>
            <a:r>
              <a:rPr lang="pt-BR" sz="2400" dirty="0" smtClean="0">
                <a:latin typeface="Book Antiqua"/>
              </a:rPr>
              <a:t>do </a:t>
            </a:r>
            <a:r>
              <a:rPr lang="en-US" sz="2400" dirty="0" err="1" smtClean="0">
                <a:latin typeface="Book Antiqua"/>
              </a:rPr>
              <a:t>sexo</a:t>
            </a:r>
            <a:r>
              <a:rPr lang="en-US" sz="2400" dirty="0" smtClean="0">
                <a:latin typeface="Book Antiqua"/>
              </a:rPr>
              <a:t> </a:t>
            </a:r>
            <a:r>
              <a:rPr lang="en-US" sz="2400" dirty="0" err="1">
                <a:latin typeface="Book Antiqua"/>
              </a:rPr>
              <a:t>feminino</a:t>
            </a:r>
            <a:r>
              <a:rPr lang="en-US" sz="2400" dirty="0">
                <a:latin typeface="Book Antiqua"/>
              </a:rPr>
              <a:t> (CSPI, Dist. III, Art. II).</a:t>
            </a:r>
            <a:endParaRPr lang="pt-BR" sz="2400" dirty="0"/>
          </a:p>
        </p:txBody>
      </p:sp>
      <p:sp>
        <p:nvSpPr>
          <p:cNvPr id="4" name="Retângulo 3"/>
          <p:cNvSpPr/>
          <p:nvPr/>
        </p:nvSpPr>
        <p:spPr>
          <a:xfrm>
            <a:off x="8962844" y="3380016"/>
            <a:ext cx="1810111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800" i="1" dirty="0" err="1">
                <a:latin typeface="Book Antiqua"/>
              </a:rPr>
              <a:t>Criacao</a:t>
            </a:r>
            <a:r>
              <a:rPr lang="pt-BR" sz="800" i="1" dirty="0">
                <a:latin typeface="Book Antiqua"/>
              </a:rPr>
              <a:t> da Alma depois da </a:t>
            </a:r>
            <a:r>
              <a:rPr lang="pt-BR" sz="800" i="1" dirty="0" err="1">
                <a:latin typeface="Book Antiqua"/>
              </a:rPr>
              <a:t>Implantacao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74331151"/>
      </p:ext>
    </p:extLst>
  </p:cSld>
  <p:clrMapOvr>
    <a:masterClrMapping/>
  </p:clrMapOvr>
  <p:transition spd="slow">
    <p:pull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400" b="1" dirty="0">
                <a:latin typeface="Book Antiqua"/>
              </a:rPr>
              <a:t>A </a:t>
            </a:r>
            <a:r>
              <a:rPr lang="pt-BR" sz="2400" b="1" dirty="0" smtClean="0">
                <a:latin typeface="Book Antiqua"/>
              </a:rPr>
              <a:t>Visão </a:t>
            </a:r>
            <a:r>
              <a:rPr lang="pt-BR" sz="2400" b="1" dirty="0">
                <a:latin typeface="Book Antiqua"/>
              </a:rPr>
              <a:t>Traducionista: A Alma </a:t>
            </a:r>
            <a:r>
              <a:rPr lang="pt-BR" sz="2400" b="1" dirty="0" smtClean="0">
                <a:latin typeface="Book Antiqua"/>
              </a:rPr>
              <a:t>é Criada </a:t>
            </a:r>
            <a:r>
              <a:rPr lang="pt-BR" sz="2400" b="1" dirty="0">
                <a:latin typeface="Book Antiqua"/>
              </a:rPr>
              <a:t>indiretamente por </a:t>
            </a:r>
            <a:r>
              <a:rPr lang="pt-BR" sz="2400" b="1" dirty="0" smtClean="0">
                <a:latin typeface="Book Antiqua"/>
              </a:rPr>
              <a:t>Intermédio </a:t>
            </a:r>
            <a:r>
              <a:rPr lang="pt-BR" sz="2400" b="1" dirty="0">
                <a:latin typeface="Book Antiqua"/>
              </a:rPr>
              <a:t>dos Pais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400" dirty="0">
                <a:latin typeface="Book Antiqua"/>
              </a:rPr>
              <a:t>O termo </a:t>
            </a:r>
            <a:r>
              <a:rPr lang="pt-BR" sz="2400" i="1" dirty="0">
                <a:latin typeface="Book Antiqua"/>
              </a:rPr>
              <a:t>traducionista </a:t>
            </a:r>
            <a:r>
              <a:rPr lang="pt-BR" sz="2400" dirty="0">
                <a:latin typeface="Book Antiqua"/>
              </a:rPr>
              <a:t>tem sua origem no </a:t>
            </a:r>
            <a:r>
              <a:rPr lang="pt-BR" sz="2400" dirty="0" smtClean="0">
                <a:latin typeface="Book Antiqua"/>
              </a:rPr>
              <a:t>vocábulo </a:t>
            </a:r>
            <a:r>
              <a:rPr lang="pt-BR" sz="2400" dirty="0">
                <a:latin typeface="Book Antiqua"/>
              </a:rPr>
              <a:t>latino </a:t>
            </a:r>
            <a:r>
              <a:rPr lang="pt-BR" sz="2400" i="1" dirty="0" err="1">
                <a:latin typeface="Book Antiqua"/>
              </a:rPr>
              <a:t>tradux</a:t>
            </a:r>
            <a:r>
              <a:rPr lang="pt-BR" sz="2400" i="1" dirty="0">
                <a:latin typeface="Book Antiqua"/>
              </a:rPr>
              <a:t>, </a:t>
            </a:r>
            <a:r>
              <a:rPr lang="pt-BR" sz="2400" dirty="0">
                <a:latin typeface="Book Antiqua"/>
              </a:rPr>
              <a:t>que significa “</a:t>
            </a:r>
            <a:r>
              <a:rPr lang="pt-BR" sz="2400" dirty="0" smtClean="0">
                <a:latin typeface="Book Antiqua"/>
              </a:rPr>
              <a:t>ramo de </a:t>
            </a:r>
            <a:r>
              <a:rPr lang="pt-BR" sz="2400" dirty="0">
                <a:latin typeface="Book Antiqua"/>
              </a:rPr>
              <a:t>uma videira.” Ao ser aplicado a origem da alma, segundo os </a:t>
            </a:r>
            <a:r>
              <a:rPr lang="pt-BR" sz="2400" dirty="0" err="1">
                <a:latin typeface="Book Antiqua"/>
              </a:rPr>
              <a:t>traducionistas</a:t>
            </a:r>
            <a:r>
              <a:rPr lang="pt-BR" sz="2400" dirty="0">
                <a:latin typeface="Book Antiqua"/>
              </a:rPr>
              <a:t>, a </a:t>
            </a:r>
            <a:r>
              <a:rPr lang="pt-BR" sz="2400" dirty="0" smtClean="0">
                <a:latin typeface="Book Antiqua"/>
              </a:rPr>
              <a:t>palavra significa </a:t>
            </a:r>
            <a:r>
              <a:rPr lang="pt-BR" sz="2400" dirty="0">
                <a:latin typeface="Book Antiqua"/>
              </a:rPr>
              <a:t>que cada novo ser humano e um ramo que sai dos seus pais, isto e, tanto </a:t>
            </a:r>
            <a:r>
              <a:rPr lang="pt-BR" sz="2400" dirty="0" smtClean="0">
                <a:latin typeface="Book Antiqua"/>
              </a:rPr>
              <a:t>a alma</a:t>
            </a:r>
            <a:r>
              <a:rPr lang="pt-BR" sz="2400" dirty="0">
                <a:latin typeface="Book Antiqua"/>
              </a:rPr>
              <a:t>, quanto o corpo </a:t>
            </a:r>
            <a:r>
              <a:rPr lang="pt-BR" sz="2400" dirty="0" smtClean="0">
                <a:latin typeface="Book Antiqua"/>
              </a:rPr>
              <a:t>são </a:t>
            </a:r>
            <a:r>
              <a:rPr lang="pt-BR" sz="2400" dirty="0">
                <a:latin typeface="Book Antiqua"/>
              </a:rPr>
              <a:t>gerados pelo pai e pela </a:t>
            </a:r>
            <a:r>
              <a:rPr lang="pt-BR" sz="2400" dirty="0" smtClean="0">
                <a:latin typeface="Book Antiqua"/>
              </a:rPr>
              <a:t>mãe.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549738839"/>
      </p:ext>
    </p:extLst>
  </p:cSld>
  <p:clrMapOvr>
    <a:masterClrMapping/>
  </p:clrMapOvr>
  <p:transition spd="slow">
    <p:pull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539552" y="908720"/>
            <a:ext cx="7924800" cy="4114800"/>
          </a:xfrm>
        </p:spPr>
        <p:txBody>
          <a:bodyPr>
            <a:noAutofit/>
          </a:bodyPr>
          <a:lstStyle/>
          <a:p>
            <a:pPr algn="just"/>
            <a:r>
              <a:rPr lang="pt-BR" sz="2400" dirty="0">
                <a:latin typeface="Book Antiqua"/>
              </a:rPr>
              <a:t>Apesar de </a:t>
            </a:r>
            <a:r>
              <a:rPr lang="pt-BR" sz="2400" i="1" dirty="0">
                <a:latin typeface="Book Antiqua"/>
              </a:rPr>
              <a:t>tanto os criacionistas quanto os traducionistas acreditarem que </a:t>
            </a:r>
            <a:r>
              <a:rPr lang="pt-BR" sz="2400" i="1" dirty="0" smtClean="0">
                <a:latin typeface="Book Antiqua"/>
              </a:rPr>
              <a:t>é </a:t>
            </a:r>
            <a:r>
              <a:rPr lang="pt-BR" sz="2400" i="1" dirty="0">
                <a:latin typeface="Book Antiqua"/>
              </a:rPr>
              <a:t>Deus quem cria todas </a:t>
            </a:r>
            <a:r>
              <a:rPr lang="pt-BR" sz="2400" i="1" dirty="0" smtClean="0">
                <a:latin typeface="Book Antiqua"/>
              </a:rPr>
              <a:t>as almas</a:t>
            </a:r>
            <a:r>
              <a:rPr lang="pt-BR" sz="2400" i="1" dirty="0">
                <a:latin typeface="Book Antiqua"/>
              </a:rPr>
              <a:t>, </a:t>
            </a:r>
            <a:r>
              <a:rPr lang="pt-BR" sz="2400" dirty="0">
                <a:latin typeface="Book Antiqua"/>
              </a:rPr>
              <a:t>os criacionistas afirmam que Ele faz isto diretamente no </a:t>
            </a:r>
            <a:r>
              <a:rPr lang="pt-BR" sz="2400" dirty="0" smtClean="0">
                <a:latin typeface="Book Antiqua"/>
              </a:rPr>
              <a:t>útero </a:t>
            </a:r>
            <a:r>
              <a:rPr lang="pt-BR" sz="2400" dirty="0">
                <a:latin typeface="Book Antiqua"/>
              </a:rPr>
              <a:t>materno, ao </a:t>
            </a:r>
            <a:r>
              <a:rPr lang="pt-BR" sz="2400" dirty="0" smtClean="0">
                <a:latin typeface="Book Antiqua"/>
              </a:rPr>
              <a:t>passo que </a:t>
            </a:r>
            <a:r>
              <a:rPr lang="pt-BR" sz="2400" dirty="0">
                <a:latin typeface="Book Antiqua"/>
              </a:rPr>
              <a:t>os traducionistas insistem que Ele faz isto de forma indireta por </a:t>
            </a:r>
            <a:r>
              <a:rPr lang="pt-BR" sz="2400" dirty="0" smtClean="0">
                <a:latin typeface="Book Antiqua"/>
              </a:rPr>
              <a:t>intermédio dos pais</a:t>
            </a:r>
            <a:r>
              <a:rPr lang="pt-BR" sz="2400" dirty="0">
                <a:latin typeface="Book Antiqua"/>
              </a:rPr>
              <a:t>. Especificamente falando, o Criacionismo defende que apesar de cada novo </a:t>
            </a:r>
            <a:r>
              <a:rPr lang="pt-BR" sz="2400" dirty="0" smtClean="0">
                <a:latin typeface="Book Antiqua"/>
              </a:rPr>
              <a:t>corpo humano </a:t>
            </a:r>
            <a:r>
              <a:rPr lang="pt-BR" sz="2400" dirty="0">
                <a:latin typeface="Book Antiqua"/>
              </a:rPr>
              <a:t>ser gerado pelos pais, cada nova alma humana e diretamente criada por </a:t>
            </a:r>
            <a:r>
              <a:rPr lang="pt-BR" sz="2400" dirty="0" smtClean="0">
                <a:latin typeface="Book Antiqua"/>
              </a:rPr>
              <a:t>Deus. A visão </a:t>
            </a:r>
            <a:r>
              <a:rPr lang="pt-BR" sz="2400" dirty="0">
                <a:latin typeface="Book Antiqua"/>
              </a:rPr>
              <a:t>da </a:t>
            </a:r>
            <a:r>
              <a:rPr lang="pt-BR" sz="2400" dirty="0" smtClean="0">
                <a:latin typeface="Book Antiqua"/>
              </a:rPr>
              <a:t>pré-existência, </a:t>
            </a:r>
            <a:r>
              <a:rPr lang="pt-BR" sz="2400" dirty="0">
                <a:latin typeface="Book Antiqua"/>
              </a:rPr>
              <a:t>originada em </a:t>
            </a:r>
            <a:r>
              <a:rPr lang="pt-BR" sz="2400" dirty="0" smtClean="0">
                <a:latin typeface="Book Antiqua"/>
              </a:rPr>
              <a:t>Platão, </a:t>
            </a:r>
            <a:r>
              <a:rPr lang="pt-BR" sz="2400" dirty="0">
                <a:latin typeface="Book Antiqua"/>
              </a:rPr>
              <a:t>declara que todas as almas </a:t>
            </a:r>
            <a:r>
              <a:rPr lang="pt-BR" sz="2400" dirty="0" smtClean="0">
                <a:latin typeface="Book Antiqua"/>
              </a:rPr>
              <a:t>existiam antes </a:t>
            </a:r>
            <a:r>
              <a:rPr lang="pt-BR" sz="2400" dirty="0">
                <a:latin typeface="Book Antiqua"/>
              </a:rPr>
              <a:t>do mundo ser criado — que elas </a:t>
            </a:r>
            <a:r>
              <a:rPr lang="pt-BR" sz="2400" dirty="0" smtClean="0">
                <a:latin typeface="Book Antiqua"/>
              </a:rPr>
              <a:t>são </a:t>
            </a:r>
            <a:r>
              <a:rPr lang="pt-BR" sz="2400" dirty="0">
                <a:latin typeface="Book Antiqua"/>
              </a:rPr>
              <a:t>eternas e </a:t>
            </a:r>
            <a:r>
              <a:rPr lang="pt-BR" sz="2400" dirty="0" smtClean="0">
                <a:latin typeface="Book Antiqua"/>
              </a:rPr>
              <a:t>não-criadas</a:t>
            </a:r>
            <a:r>
              <a:rPr lang="pt-BR" sz="2400" dirty="0">
                <a:latin typeface="Book Antiqua"/>
              </a:rPr>
              <a:t>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907479239"/>
      </p:ext>
    </p:extLst>
  </p:cSld>
  <p:clrMapOvr>
    <a:masterClrMapping/>
  </p:clrMapOvr>
  <p:transition spd="slow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/>
          <p:cNvSpPr>
            <a:spLocks noGrp="1"/>
          </p:cNvSpPr>
          <p:nvPr>
            <p:ph sz="quarter" idx="13"/>
          </p:nvPr>
        </p:nvSpPr>
        <p:spPr>
          <a:xfrm>
            <a:off x="611560" y="1916832"/>
            <a:ext cx="7924800" cy="1872208"/>
          </a:xfrm>
        </p:spPr>
        <p:txBody>
          <a:bodyPr>
            <a:normAutofit/>
          </a:bodyPr>
          <a:lstStyle/>
          <a:p>
            <a:pPr algn="just"/>
            <a:r>
              <a:rPr lang="pt-BR" sz="3200" dirty="0" smtClean="0"/>
              <a:t>Há um abismo intransponível entre a racionalidade do ser humano e a irracionalidade dos animais.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3053923768"/>
      </p:ext>
    </p:extLst>
  </p:cSld>
  <p:clrMapOvr>
    <a:masterClrMapping/>
  </p:clrMapOvr>
  <p:transition spd="slow">
    <p:pull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179"/>
            <a:ext cx="9144000" cy="5817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lum bright="-20000"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48"/>
          <a:stretch/>
        </p:blipFill>
        <p:spPr bwMode="auto">
          <a:xfrm>
            <a:off x="0" y="5661248"/>
            <a:ext cx="9144000" cy="1196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08286753"/>
      </p:ext>
    </p:extLst>
  </p:cSld>
  <p:clrMapOvr>
    <a:masterClrMapping/>
  </p:clrMapOvr>
  <p:transition spd="slow">
    <p:pull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latin typeface="Book Antiqua"/>
              </a:rPr>
              <a:t>As </a:t>
            </a:r>
            <a:r>
              <a:rPr lang="pt-BR" b="1" dirty="0" smtClean="0">
                <a:latin typeface="Book Antiqua"/>
              </a:rPr>
              <a:t>Evidências Bíblicas </a:t>
            </a:r>
            <a:r>
              <a:rPr lang="pt-BR" b="1" dirty="0">
                <a:latin typeface="Book Antiqua"/>
              </a:rPr>
              <a:t>a Favor do </a:t>
            </a:r>
            <a:r>
              <a:rPr lang="pt-BR" b="1" dirty="0" err="1">
                <a:latin typeface="Book Antiqua"/>
              </a:rPr>
              <a:t>Traducionismo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/>
          </a:bodyPr>
          <a:lstStyle/>
          <a:p>
            <a:r>
              <a:rPr lang="pt-BR" i="1" dirty="0">
                <a:latin typeface="Book Antiqua"/>
              </a:rPr>
              <a:t>Primeiro, </a:t>
            </a:r>
            <a:r>
              <a:rPr lang="pt-BR" dirty="0">
                <a:latin typeface="Book Antiqua"/>
              </a:rPr>
              <a:t>desde o </a:t>
            </a:r>
            <a:r>
              <a:rPr lang="pt-BR" dirty="0" smtClean="0">
                <a:latin typeface="Book Antiqua"/>
              </a:rPr>
              <a:t>princípio</a:t>
            </a:r>
            <a:r>
              <a:rPr lang="pt-BR" dirty="0">
                <a:latin typeface="Book Antiqua"/>
              </a:rPr>
              <a:t>, macho e </a:t>
            </a:r>
            <a:r>
              <a:rPr lang="pt-BR" dirty="0" smtClean="0">
                <a:latin typeface="Book Antiqua"/>
              </a:rPr>
              <a:t>fêmea são </a:t>
            </a:r>
            <a:r>
              <a:rPr lang="pt-BR" dirty="0">
                <a:latin typeface="Book Antiqua"/>
              </a:rPr>
              <a:t>considerados uma </a:t>
            </a:r>
            <a:r>
              <a:rPr lang="pt-BR" dirty="0" smtClean="0">
                <a:latin typeface="Book Antiqua"/>
              </a:rPr>
              <a:t>só espécie, </a:t>
            </a:r>
            <a:r>
              <a:rPr lang="pt-BR" dirty="0">
                <a:latin typeface="Book Antiqua"/>
              </a:rPr>
              <a:t>os dois</a:t>
            </a:r>
          </a:p>
          <a:p>
            <a:r>
              <a:rPr lang="pt-BR" dirty="0">
                <a:latin typeface="Book Antiqua"/>
              </a:rPr>
              <a:t>compartilhavam da “vida humana” (Gn 1.26).</a:t>
            </a:r>
          </a:p>
          <a:p>
            <a:r>
              <a:rPr lang="pt-BR" i="1" dirty="0">
                <a:latin typeface="Book Antiqua"/>
              </a:rPr>
              <a:t>Segundo, </a:t>
            </a:r>
            <a:r>
              <a:rPr lang="pt-BR" dirty="0">
                <a:latin typeface="Book Antiqua"/>
              </a:rPr>
              <a:t>tanto o macho quanto a </a:t>
            </a:r>
            <a:r>
              <a:rPr lang="pt-BR" dirty="0" smtClean="0">
                <a:latin typeface="Book Antiqua"/>
              </a:rPr>
              <a:t>fêmea</a:t>
            </a:r>
            <a:r>
              <a:rPr lang="pt-BR" dirty="0">
                <a:latin typeface="Book Antiqua"/>
              </a:rPr>
              <a:t>, e </a:t>
            </a:r>
            <a:r>
              <a:rPr lang="pt-BR" dirty="0" smtClean="0">
                <a:latin typeface="Book Antiqua"/>
              </a:rPr>
              <a:t>não só </a:t>
            </a:r>
            <a:r>
              <a:rPr lang="pt-BR" dirty="0">
                <a:latin typeface="Book Antiqua"/>
              </a:rPr>
              <a:t>o macho, ambos foram </a:t>
            </a:r>
            <a:r>
              <a:rPr lang="pt-BR" dirty="0" smtClean="0">
                <a:latin typeface="Book Antiqua"/>
              </a:rPr>
              <a:t>chamados genericamente </a:t>
            </a:r>
            <a:r>
              <a:rPr lang="pt-BR" dirty="0">
                <a:latin typeface="Book Antiqua"/>
              </a:rPr>
              <a:t>de </a:t>
            </a:r>
            <a:r>
              <a:rPr lang="pt-BR" dirty="0" smtClean="0">
                <a:latin typeface="Book Antiqua"/>
              </a:rPr>
              <a:t>“Adão” </a:t>
            </a:r>
            <a:r>
              <a:rPr lang="pt-BR" dirty="0">
                <a:latin typeface="Book Antiqua"/>
              </a:rPr>
              <a:t>(5.1-2).</a:t>
            </a:r>
          </a:p>
          <a:p>
            <a:r>
              <a:rPr lang="pt-BR" i="1" dirty="0">
                <a:latin typeface="Book Antiqua"/>
              </a:rPr>
              <a:t>Terceiro, </a:t>
            </a:r>
            <a:r>
              <a:rPr lang="pt-BR" dirty="0">
                <a:latin typeface="Book Antiqua"/>
              </a:rPr>
              <a:t>Eva foi criada a partir de </a:t>
            </a:r>
            <a:r>
              <a:rPr lang="pt-BR" dirty="0" smtClean="0">
                <a:latin typeface="Book Antiqua"/>
              </a:rPr>
              <a:t>Adão, </a:t>
            </a:r>
            <a:r>
              <a:rPr lang="pt-BR" dirty="0">
                <a:latin typeface="Book Antiqua"/>
              </a:rPr>
              <a:t>e </a:t>
            </a:r>
            <a:r>
              <a:rPr lang="pt-BR" dirty="0" smtClean="0">
                <a:latin typeface="Book Antiqua"/>
              </a:rPr>
              <a:t>não </a:t>
            </a:r>
            <a:r>
              <a:rPr lang="pt-BR" dirty="0">
                <a:latin typeface="Book Antiqua"/>
              </a:rPr>
              <a:t>de forma separada (2.21-22).</a:t>
            </a:r>
          </a:p>
          <a:p>
            <a:r>
              <a:rPr lang="pt-BR" i="1" dirty="0">
                <a:latin typeface="Book Antiqua"/>
              </a:rPr>
              <a:t>Quarto, </a:t>
            </a:r>
            <a:r>
              <a:rPr lang="pt-BR" dirty="0">
                <a:latin typeface="Book Antiqua"/>
              </a:rPr>
              <a:t>a </a:t>
            </a:r>
            <a:r>
              <a:rPr lang="pt-BR" dirty="0" smtClean="0">
                <a:latin typeface="Book Antiqua"/>
              </a:rPr>
              <a:t>criação </a:t>
            </a:r>
            <a:r>
              <a:rPr lang="pt-BR" dirty="0">
                <a:latin typeface="Book Antiqua"/>
              </a:rPr>
              <a:t>estava completa desde o principio (2.1-3), e Deus entrou em </a:t>
            </a:r>
            <a:r>
              <a:rPr lang="pt-BR" dirty="0" smtClean="0">
                <a:latin typeface="Book Antiqua"/>
              </a:rPr>
              <a:t>descanso daquele </a:t>
            </a:r>
            <a:r>
              <a:rPr lang="pt-BR" dirty="0">
                <a:latin typeface="Book Antiqua"/>
              </a:rPr>
              <a:t>momento em diante ('Hb 4.4).</a:t>
            </a:r>
          </a:p>
          <a:p>
            <a:r>
              <a:rPr lang="pt-BR" i="1" dirty="0">
                <a:latin typeface="Book Antiqua"/>
              </a:rPr>
              <a:t>Quinto, </a:t>
            </a:r>
            <a:r>
              <a:rPr lang="pt-BR" dirty="0">
                <a:latin typeface="Book Antiqua"/>
              </a:rPr>
              <a:t>a </a:t>
            </a:r>
            <a:r>
              <a:rPr lang="pt-BR" dirty="0" smtClean="0">
                <a:latin typeface="Book Antiqua"/>
              </a:rPr>
              <a:t>Bíblia </a:t>
            </a:r>
            <a:r>
              <a:rPr lang="pt-BR" dirty="0">
                <a:latin typeface="Book Antiqua"/>
              </a:rPr>
              <a:t>fala da unidade entre macho e </a:t>
            </a:r>
            <a:r>
              <a:rPr lang="pt-BR" dirty="0" smtClean="0">
                <a:latin typeface="Book Antiqua"/>
              </a:rPr>
              <a:t>fêmea </a:t>
            </a:r>
            <a:r>
              <a:rPr lang="pt-BR" dirty="0">
                <a:latin typeface="Book Antiqua"/>
              </a:rPr>
              <a:t>(1 </a:t>
            </a:r>
            <a:r>
              <a:rPr lang="pt-BR" dirty="0" err="1">
                <a:latin typeface="Book Antiqua"/>
              </a:rPr>
              <a:t>Co</a:t>
            </a:r>
            <a:r>
              <a:rPr lang="pt-BR" dirty="0">
                <a:latin typeface="Book Antiqua"/>
              </a:rPr>
              <a:t> 11.8), como um </a:t>
            </a:r>
            <a:r>
              <a:rPr lang="pt-BR" dirty="0" smtClean="0">
                <a:latin typeface="Book Antiqua"/>
              </a:rPr>
              <a:t>tendo vindo </a:t>
            </a:r>
            <a:r>
              <a:rPr lang="pt-BR" dirty="0">
                <a:latin typeface="Book Antiqua"/>
              </a:rPr>
              <a:t>do outro.</a:t>
            </a:r>
          </a:p>
          <a:p>
            <a:r>
              <a:rPr lang="pt-BR" i="1" dirty="0">
                <a:latin typeface="Book Antiqua"/>
              </a:rPr>
              <a:t>Sexto, </a:t>
            </a:r>
            <a:r>
              <a:rPr lang="pt-BR" dirty="0">
                <a:latin typeface="Book Antiqua"/>
              </a:rPr>
              <a:t>Eva e chamada de </a:t>
            </a:r>
            <a:r>
              <a:rPr lang="pt-BR" dirty="0" smtClean="0">
                <a:latin typeface="Book Antiqua"/>
              </a:rPr>
              <a:t>“mãe </a:t>
            </a:r>
            <a:r>
              <a:rPr lang="pt-BR" dirty="0">
                <a:latin typeface="Book Antiqua"/>
              </a:rPr>
              <a:t>de todos os viventes” (Gn 3.20) — um </a:t>
            </a:r>
            <a:r>
              <a:rPr lang="pt-BR" dirty="0" smtClean="0">
                <a:latin typeface="Book Antiqua"/>
              </a:rPr>
              <a:t>título adequado, somente </a:t>
            </a:r>
            <a:r>
              <a:rPr lang="pt-BR" dirty="0">
                <a:latin typeface="Book Antiqua"/>
              </a:rPr>
              <a:t>se todo o restante da vida humana tiver sido gerado a partir dela.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7400905"/>
      </p:ext>
    </p:extLst>
  </p:cSld>
  <p:clrMapOvr>
    <a:masterClrMapping/>
  </p:clrMapOvr>
  <p:transition spd="slow">
    <p:pull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609600" y="548680"/>
            <a:ext cx="7924800" cy="5166320"/>
          </a:xfrm>
        </p:spPr>
        <p:txBody>
          <a:bodyPr>
            <a:normAutofit/>
          </a:bodyPr>
          <a:lstStyle/>
          <a:p>
            <a:r>
              <a:rPr lang="pt-BR" sz="2000" i="1" dirty="0" smtClean="0">
                <a:latin typeface="Book Antiqua"/>
              </a:rPr>
              <a:t>Sétimo, </a:t>
            </a:r>
            <a:r>
              <a:rPr lang="pt-BR" sz="2000" dirty="0" smtClean="0">
                <a:latin typeface="Book Antiqua"/>
              </a:rPr>
              <a:t>Adão </a:t>
            </a:r>
            <a:r>
              <a:rPr lang="pt-BR" sz="2000" dirty="0">
                <a:latin typeface="Book Antiqua"/>
              </a:rPr>
              <a:t>teve filhos conforme a sua imagem (5.3, cf. 1.26)—o que faz sentido </a:t>
            </a:r>
            <a:r>
              <a:rPr lang="pt-BR" sz="2000" dirty="0" smtClean="0">
                <a:latin typeface="Book Antiqua"/>
              </a:rPr>
              <a:t>somente se </a:t>
            </a:r>
            <a:r>
              <a:rPr lang="pt-BR" sz="2000" dirty="0">
                <a:latin typeface="Book Antiqua"/>
              </a:rPr>
              <a:t>a sua vida tiver sido verdadeiramente transmitida a eles por </a:t>
            </a:r>
            <a:r>
              <a:rPr lang="pt-BR" sz="2000" dirty="0" smtClean="0">
                <a:latin typeface="Book Antiqua"/>
              </a:rPr>
              <a:t>geração </a:t>
            </a:r>
            <a:r>
              <a:rPr lang="pt-BR" sz="2000" dirty="0">
                <a:latin typeface="Book Antiqua"/>
              </a:rPr>
              <a:t>natural.</a:t>
            </a:r>
          </a:p>
          <a:p>
            <a:r>
              <a:rPr lang="pt-BR" sz="2000" i="1" dirty="0">
                <a:latin typeface="Book Antiqua"/>
              </a:rPr>
              <a:t>Oitavo, </a:t>
            </a:r>
            <a:r>
              <a:rPr lang="pt-BR" sz="2000" dirty="0">
                <a:latin typeface="Book Antiqua"/>
              </a:rPr>
              <a:t>a palavra </a:t>
            </a:r>
            <a:r>
              <a:rPr lang="pt-BR" sz="2000" i="1" dirty="0">
                <a:latin typeface="Book Antiqua"/>
              </a:rPr>
              <a:t>carne </a:t>
            </a:r>
            <a:r>
              <a:rPr lang="pt-BR" sz="2000" dirty="0">
                <a:latin typeface="Book Antiqua"/>
              </a:rPr>
              <a:t>(em grego: </a:t>
            </a:r>
            <a:r>
              <a:rPr lang="pt-BR" sz="2000" i="1" dirty="0" err="1">
                <a:latin typeface="Book Antiqua"/>
              </a:rPr>
              <a:t>sarx</a:t>
            </a:r>
            <a:r>
              <a:rPr lang="pt-BR" sz="2000" i="1" dirty="0">
                <a:latin typeface="Book Antiqua"/>
              </a:rPr>
              <a:t>) </a:t>
            </a:r>
            <a:r>
              <a:rPr lang="pt-BR" sz="2000" dirty="0">
                <a:latin typeface="Book Antiqua"/>
              </a:rPr>
              <a:t>pode significar “pessoa inteira com um corpo</a:t>
            </a:r>
            <a:r>
              <a:rPr lang="pt-BR" sz="2000" dirty="0" smtClean="0">
                <a:latin typeface="Book Antiqua"/>
              </a:rPr>
              <a:t>” (</a:t>
            </a:r>
            <a:r>
              <a:rPr lang="pt-BR" sz="2000" dirty="0">
                <a:latin typeface="Book Antiqua"/>
              </a:rPr>
              <a:t>Jo 3.6; cf. 1.14; At 2.17; Rm 3.20) e </a:t>
            </a:r>
            <a:r>
              <a:rPr lang="pt-BR" sz="2000" dirty="0" smtClean="0">
                <a:latin typeface="Book Antiqua"/>
              </a:rPr>
              <a:t>não </a:t>
            </a:r>
            <a:r>
              <a:rPr lang="pt-BR" sz="2000" dirty="0">
                <a:latin typeface="Book Antiqua"/>
              </a:rPr>
              <a:t>somente a </a:t>
            </a:r>
            <a:r>
              <a:rPr lang="pt-BR" sz="2000" dirty="0" smtClean="0">
                <a:latin typeface="Book Antiqua"/>
              </a:rPr>
              <a:t>transmissão </a:t>
            </a:r>
            <a:r>
              <a:rPr lang="pt-BR" sz="2000" dirty="0">
                <a:latin typeface="Book Antiqua"/>
              </a:rPr>
              <a:t>de um corpo </a:t>
            </a:r>
            <a:r>
              <a:rPr lang="pt-BR" sz="2000" dirty="0" smtClean="0">
                <a:latin typeface="Book Antiqua"/>
              </a:rPr>
              <a:t>físico </a:t>
            </a:r>
            <a:r>
              <a:rPr lang="pt-BR" sz="2000" dirty="0">
                <a:latin typeface="Book Antiqua"/>
              </a:rPr>
              <a:t>(</a:t>
            </a:r>
            <a:r>
              <a:rPr lang="pt-BR" sz="2000" dirty="0" smtClean="0">
                <a:latin typeface="Book Antiqua"/>
              </a:rPr>
              <a:t>como argumenta </a:t>
            </a:r>
            <a:r>
              <a:rPr lang="pt-BR" sz="2000" dirty="0">
                <a:latin typeface="Book Antiqua"/>
              </a:rPr>
              <a:t>a </a:t>
            </a:r>
            <a:r>
              <a:rPr lang="pt-BR" sz="2000" dirty="0" smtClean="0">
                <a:latin typeface="Book Antiqua"/>
              </a:rPr>
              <a:t>visão </a:t>
            </a:r>
            <a:r>
              <a:rPr lang="pt-BR" sz="2000" dirty="0">
                <a:latin typeface="Book Antiqua"/>
              </a:rPr>
              <a:t>criacionista da origem da alma).</a:t>
            </a:r>
          </a:p>
          <a:p>
            <a:r>
              <a:rPr lang="pt-BR" sz="2000" i="1" dirty="0">
                <a:latin typeface="Book Antiqua"/>
              </a:rPr>
              <a:t>Nono, </a:t>
            </a:r>
            <a:r>
              <a:rPr lang="pt-BR" sz="2000" dirty="0">
                <a:latin typeface="Book Antiqua"/>
              </a:rPr>
              <a:t>de forma semelhante, em Romanos 1.3, </a:t>
            </a:r>
            <a:r>
              <a:rPr lang="pt-BR" sz="2000" i="1" dirty="0">
                <a:latin typeface="Book Antiqua"/>
              </a:rPr>
              <a:t>carne, </a:t>
            </a:r>
            <a:r>
              <a:rPr lang="pt-BR" sz="2000" dirty="0">
                <a:latin typeface="Book Antiqua"/>
              </a:rPr>
              <a:t>que vem da </a:t>
            </a:r>
            <a:r>
              <a:rPr lang="pt-BR" sz="2000" dirty="0" smtClean="0">
                <a:latin typeface="Book Antiqua"/>
              </a:rPr>
              <a:t>geração física, somente se </a:t>
            </a:r>
            <a:r>
              <a:rPr lang="pt-BR" sz="2000" dirty="0">
                <a:latin typeface="Book Antiqua"/>
              </a:rPr>
              <a:t>refere a toda a nossa humanidade e </a:t>
            </a:r>
            <a:r>
              <a:rPr lang="pt-BR" sz="2000" dirty="0" smtClean="0">
                <a:latin typeface="Book Antiqua"/>
              </a:rPr>
              <a:t>não </a:t>
            </a:r>
            <a:r>
              <a:rPr lang="pt-BR" sz="2000" dirty="0">
                <a:latin typeface="Book Antiqua"/>
              </a:rPr>
              <a:t>somente ao corpo.</a:t>
            </a:r>
          </a:p>
          <a:p>
            <a:r>
              <a:rPr lang="pt-BR" sz="2000" i="1" dirty="0" smtClean="0">
                <a:latin typeface="Book Antiqua"/>
              </a:rPr>
              <a:t>Décimo</a:t>
            </a:r>
            <a:r>
              <a:rPr lang="pt-BR" sz="2000" i="1" dirty="0">
                <a:latin typeface="Book Antiqua"/>
              </a:rPr>
              <a:t>, </a:t>
            </a:r>
            <a:r>
              <a:rPr lang="pt-BR" sz="2000" dirty="0">
                <a:latin typeface="Book Antiqua"/>
              </a:rPr>
              <a:t>Atos 17.26 nos informa que todos </a:t>
            </a:r>
            <a:r>
              <a:rPr lang="pt-BR" sz="2000" dirty="0" smtClean="0">
                <a:latin typeface="Book Antiqua"/>
              </a:rPr>
              <a:t>são descendência </a:t>
            </a:r>
            <a:r>
              <a:rPr lang="pt-BR" sz="2000" dirty="0">
                <a:latin typeface="Book Antiqua"/>
              </a:rPr>
              <a:t>de Deus a partir de </a:t>
            </a:r>
            <a:r>
              <a:rPr lang="pt-BR" sz="2000" dirty="0" smtClean="0">
                <a:latin typeface="Book Antiqua"/>
              </a:rPr>
              <a:t>Adão, feitos </a:t>
            </a:r>
            <a:r>
              <a:rPr lang="pt-BR" sz="2000" dirty="0">
                <a:latin typeface="Book Antiqua"/>
              </a:rPr>
              <a:t>a sua imagem, e tornados “um mesmo sangue”, por </a:t>
            </a:r>
            <a:r>
              <a:rPr lang="pt-BR" sz="2000" dirty="0" smtClean="0">
                <a:latin typeface="Book Antiqua"/>
              </a:rPr>
              <a:t>intermédio </a:t>
            </a:r>
            <a:r>
              <a:rPr lang="pt-BR" sz="2000" dirty="0">
                <a:latin typeface="Book Antiqua"/>
              </a:rPr>
              <a:t>dos </a:t>
            </a:r>
            <a:r>
              <a:rPr lang="pt-BR" sz="2000" dirty="0" smtClean="0">
                <a:latin typeface="Book Antiqua"/>
              </a:rPr>
              <a:t>processos naturais </a:t>
            </a:r>
            <a:r>
              <a:rPr lang="pt-BR" sz="2000" dirty="0">
                <a:latin typeface="Book Antiqua"/>
              </a:rPr>
              <a:t>de </a:t>
            </a:r>
            <a:r>
              <a:rPr lang="pt-BR" sz="2000" dirty="0" smtClean="0">
                <a:latin typeface="Book Antiqua"/>
              </a:rPr>
              <a:t>procriação.”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493751150"/>
      </p:ext>
    </p:extLst>
  </p:cSld>
  <p:clrMapOvr>
    <a:masterClrMapping/>
  </p:clrMapOvr>
  <p:transition spd="slow">
    <p:pull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1560" y="22523"/>
            <a:ext cx="7924800" cy="1143000"/>
          </a:xfrm>
        </p:spPr>
        <p:txBody>
          <a:bodyPr/>
          <a:lstStyle/>
          <a:p>
            <a:r>
              <a:rPr lang="pt-BR" sz="2400" b="1" dirty="0" smtClean="0">
                <a:latin typeface="Book Antiqua"/>
              </a:rPr>
              <a:t>Evidências Teológicas </a:t>
            </a:r>
            <a:r>
              <a:rPr lang="pt-BR" sz="2400" b="1" dirty="0">
                <a:latin typeface="Book Antiqua"/>
              </a:rPr>
              <a:t>a Favor do </a:t>
            </a:r>
            <a:r>
              <a:rPr lang="pt-BR" sz="2400" b="1" dirty="0" err="1">
                <a:latin typeface="Book Antiqua"/>
              </a:rPr>
              <a:t>Traducionismo</a:t>
            </a:r>
            <a:endParaRPr lang="pt-BR" sz="2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611560" y="1340768"/>
            <a:ext cx="7924800" cy="4114800"/>
          </a:xfrm>
        </p:spPr>
        <p:txBody>
          <a:bodyPr>
            <a:normAutofit/>
          </a:bodyPr>
          <a:lstStyle/>
          <a:p>
            <a:r>
              <a:rPr lang="pt-BR" sz="1800" i="1" dirty="0">
                <a:latin typeface="Book Antiqua"/>
              </a:rPr>
              <a:t>Primeiro, </a:t>
            </a:r>
            <a:r>
              <a:rPr lang="pt-BR" sz="1800" b="1" dirty="0">
                <a:latin typeface="Book Antiqua"/>
              </a:rPr>
              <a:t>a </a:t>
            </a:r>
            <a:r>
              <a:rPr lang="pt-BR" sz="1800" b="1" dirty="0" smtClean="0">
                <a:latin typeface="Book Antiqua"/>
              </a:rPr>
              <a:t>Bíblia </a:t>
            </a:r>
            <a:r>
              <a:rPr lang="pt-BR" sz="1800" b="1" dirty="0">
                <a:latin typeface="Book Antiqua"/>
              </a:rPr>
              <a:t>fala da </a:t>
            </a:r>
            <a:r>
              <a:rPr lang="pt-BR" sz="1800" b="1" dirty="0" smtClean="0">
                <a:latin typeface="Book Antiqua"/>
              </a:rPr>
              <a:t>imputação (atribuição) </a:t>
            </a:r>
            <a:r>
              <a:rPr lang="pt-BR" sz="1800" b="1" dirty="0">
                <a:latin typeface="Book Antiqua"/>
              </a:rPr>
              <a:t>de pecados de </a:t>
            </a:r>
            <a:r>
              <a:rPr lang="pt-BR" sz="1800" b="1" dirty="0" smtClean="0">
                <a:latin typeface="Book Antiqua"/>
              </a:rPr>
              <a:t>Adão </a:t>
            </a:r>
            <a:r>
              <a:rPr lang="pt-BR" sz="1800" b="1" dirty="0">
                <a:latin typeface="Book Antiqua"/>
              </a:rPr>
              <a:t>para toda a </a:t>
            </a:r>
            <a:r>
              <a:rPr lang="pt-BR" sz="1800" b="1" dirty="0" smtClean="0">
                <a:latin typeface="Book Antiqua"/>
              </a:rPr>
              <a:t>sua posteridade </a:t>
            </a:r>
            <a:r>
              <a:rPr lang="pt-BR" sz="1800" b="1" dirty="0">
                <a:latin typeface="Book Antiqua"/>
              </a:rPr>
              <a:t>(Rm 5.13,18). E extremamente </a:t>
            </a:r>
            <a:r>
              <a:rPr lang="pt-BR" sz="1800" b="1" dirty="0" smtClean="0">
                <a:latin typeface="Book Antiqua"/>
              </a:rPr>
              <a:t>difícil </a:t>
            </a:r>
            <a:r>
              <a:rPr lang="pt-BR" sz="1800" b="1" dirty="0">
                <a:latin typeface="Book Antiqua"/>
              </a:rPr>
              <a:t>interpretar isto em qualquer sentido real </a:t>
            </a:r>
            <a:r>
              <a:rPr lang="pt-BR" sz="1800" b="1" dirty="0" smtClean="0">
                <a:latin typeface="Book Antiqua"/>
              </a:rPr>
              <a:t>do termo </a:t>
            </a:r>
            <a:r>
              <a:rPr lang="pt-BR" sz="1800" b="1" dirty="0">
                <a:latin typeface="Book Antiqua"/>
              </a:rPr>
              <a:t>se a natureza pecaminosa </a:t>
            </a:r>
            <a:r>
              <a:rPr lang="pt-BR" sz="1800" b="1" dirty="0" smtClean="0">
                <a:latin typeface="Book Antiqua"/>
              </a:rPr>
              <a:t>não </a:t>
            </a:r>
            <a:r>
              <a:rPr lang="pt-BR" sz="1800" b="1" dirty="0">
                <a:latin typeface="Book Antiqua"/>
              </a:rPr>
              <a:t>for transmitida por meio de algum processo </a:t>
            </a:r>
            <a:r>
              <a:rPr lang="pt-BR" sz="1800" b="1" dirty="0" smtClean="0">
                <a:latin typeface="Book Antiqua"/>
              </a:rPr>
              <a:t>natural.</a:t>
            </a:r>
            <a:endParaRPr lang="pt-BR" sz="1800" b="1" dirty="0">
              <a:latin typeface="Book Antiqua"/>
            </a:endParaRPr>
          </a:p>
          <a:p>
            <a:r>
              <a:rPr lang="pt-BR" sz="1800" i="1" dirty="0">
                <a:latin typeface="Book Antiqua"/>
              </a:rPr>
              <a:t>Segundo, </a:t>
            </a:r>
            <a:r>
              <a:rPr lang="pt-BR" sz="1800" b="1" dirty="0">
                <a:latin typeface="Book Antiqua"/>
              </a:rPr>
              <a:t>o fato de sermos nascidos com uma </a:t>
            </a:r>
            <a:r>
              <a:rPr lang="pt-BR" sz="1800" b="1" dirty="0" smtClean="0">
                <a:latin typeface="Book Antiqua"/>
              </a:rPr>
              <a:t>inclinação </a:t>
            </a:r>
            <a:r>
              <a:rPr lang="pt-BR" sz="1800" b="1" dirty="0">
                <a:latin typeface="Book Antiqua"/>
              </a:rPr>
              <a:t>natural para o pecado (Ef 2.3; </a:t>
            </a:r>
            <a:r>
              <a:rPr lang="pt-BR" sz="1800" b="1" dirty="0" smtClean="0">
                <a:latin typeface="Book Antiqua"/>
              </a:rPr>
              <a:t>Jo 3.6</a:t>
            </a:r>
            <a:r>
              <a:rPr lang="pt-BR" sz="1800" b="1" dirty="0">
                <a:latin typeface="Book Antiqua"/>
              </a:rPr>
              <a:t>) favorece a </a:t>
            </a:r>
            <a:r>
              <a:rPr lang="pt-BR" sz="1800" b="1" dirty="0" smtClean="0">
                <a:latin typeface="Book Antiqua"/>
              </a:rPr>
              <a:t>visão </a:t>
            </a:r>
            <a:r>
              <a:rPr lang="pt-BR" sz="1800" b="1" dirty="0">
                <a:latin typeface="Book Antiqua"/>
              </a:rPr>
              <a:t>traducionista.</a:t>
            </a:r>
          </a:p>
          <a:p>
            <a:r>
              <a:rPr lang="pt-BR" sz="1800" i="1" dirty="0">
                <a:latin typeface="Book Antiqua"/>
              </a:rPr>
              <a:t>Terceiro, </a:t>
            </a:r>
            <a:r>
              <a:rPr lang="pt-BR" sz="1800" b="1" dirty="0">
                <a:latin typeface="Book Antiqua"/>
              </a:rPr>
              <a:t>a universalidade do pecado </a:t>
            </a:r>
            <a:r>
              <a:rPr lang="pt-BR" sz="1800" b="1" dirty="0" err="1" smtClean="0">
                <a:latin typeface="Book Antiqua"/>
              </a:rPr>
              <a:t>apóia</a:t>
            </a:r>
            <a:r>
              <a:rPr lang="pt-BR" sz="1800" b="1" dirty="0" smtClean="0">
                <a:latin typeface="Book Antiqua"/>
              </a:rPr>
              <a:t> </a:t>
            </a:r>
            <a:r>
              <a:rPr lang="pt-BR" sz="1800" b="1" dirty="0">
                <a:latin typeface="Book Antiqua"/>
              </a:rPr>
              <a:t>o </a:t>
            </a:r>
            <a:r>
              <a:rPr lang="pt-BR" sz="1800" b="1" dirty="0" err="1">
                <a:latin typeface="Book Antiqua"/>
              </a:rPr>
              <a:t>Traducionismo</a:t>
            </a:r>
            <a:r>
              <a:rPr lang="pt-BR" sz="1800" b="1" dirty="0">
                <a:latin typeface="Book Antiqua"/>
              </a:rPr>
              <a:t>, pois se o pecado </a:t>
            </a:r>
            <a:r>
              <a:rPr lang="pt-BR" sz="1800" b="1" dirty="0" smtClean="0">
                <a:latin typeface="Book Antiqua"/>
              </a:rPr>
              <a:t>não for herdado </a:t>
            </a:r>
            <a:r>
              <a:rPr lang="pt-BR" sz="1800" b="1" dirty="0">
                <a:latin typeface="Book Antiqua"/>
              </a:rPr>
              <a:t>por todos no nascimento, por que a </a:t>
            </a:r>
            <a:r>
              <a:rPr lang="pt-BR" sz="1800" b="1" dirty="0" smtClean="0">
                <a:latin typeface="Book Antiqua"/>
              </a:rPr>
              <a:t>Bíblia </a:t>
            </a:r>
            <a:r>
              <a:rPr lang="pt-BR" sz="1800" b="1" dirty="0">
                <a:latin typeface="Book Antiqua"/>
              </a:rPr>
              <a:t>afirmaria que todos nascemos </a:t>
            </a:r>
            <a:r>
              <a:rPr lang="pt-BR" sz="1800" b="1" dirty="0" smtClean="0">
                <a:latin typeface="Book Antiqua"/>
              </a:rPr>
              <a:t>em pecado</a:t>
            </a:r>
            <a:r>
              <a:rPr lang="pt-BR" sz="1800" b="1" dirty="0">
                <a:latin typeface="Book Antiqua"/>
              </a:rPr>
              <a:t>?</a:t>
            </a:r>
          </a:p>
          <a:p>
            <a:r>
              <a:rPr lang="pt-BR" sz="1800" i="1" dirty="0">
                <a:latin typeface="Book Antiqua"/>
              </a:rPr>
              <a:t>Quarto, </a:t>
            </a:r>
            <a:r>
              <a:rPr lang="pt-BR" sz="1800" b="1" dirty="0">
                <a:latin typeface="Book Antiqua"/>
              </a:rPr>
              <a:t>e por ultimo, a unidade </a:t>
            </a:r>
            <a:r>
              <a:rPr lang="pt-BR" sz="1800" b="1" dirty="0" smtClean="0">
                <a:latin typeface="Book Antiqua"/>
              </a:rPr>
              <a:t>corpórea </a:t>
            </a:r>
            <a:r>
              <a:rPr lang="pt-BR" sz="1800" b="1" dirty="0">
                <a:latin typeface="Book Antiqua"/>
              </a:rPr>
              <a:t>e </a:t>
            </a:r>
            <a:r>
              <a:rPr lang="pt-BR" sz="1800" b="1" dirty="0" smtClean="0">
                <a:latin typeface="Book Antiqua"/>
              </a:rPr>
              <a:t>incorpórea </a:t>
            </a:r>
            <a:r>
              <a:rPr lang="pt-BR" sz="1800" b="1" dirty="0">
                <a:latin typeface="Book Antiqua"/>
              </a:rPr>
              <a:t>da natureza </a:t>
            </a:r>
            <a:r>
              <a:rPr lang="pt-BR" sz="1800" b="1" dirty="0" smtClean="0">
                <a:latin typeface="Book Antiqua"/>
              </a:rPr>
              <a:t>humana também favorece </a:t>
            </a:r>
            <a:r>
              <a:rPr lang="pt-BR" sz="1800" b="1" dirty="0">
                <a:latin typeface="Book Antiqua"/>
              </a:rPr>
              <a:t>o </a:t>
            </a:r>
            <a:r>
              <a:rPr lang="pt-BR" sz="1800" b="1" dirty="0" err="1">
                <a:latin typeface="Book Antiqua"/>
              </a:rPr>
              <a:t>Traducionismo</a:t>
            </a:r>
            <a:r>
              <a:rPr lang="pt-BR" sz="1800" b="1" dirty="0">
                <a:latin typeface="Book Antiqua"/>
              </a:rPr>
              <a:t>, </a:t>
            </a:r>
            <a:r>
              <a:rPr lang="pt-BR" sz="1800" b="1" dirty="0" err="1">
                <a:latin typeface="Book Antiqua"/>
              </a:rPr>
              <a:t>ja</a:t>
            </a:r>
            <a:r>
              <a:rPr lang="pt-BR" sz="1800" b="1" dirty="0">
                <a:latin typeface="Book Antiqua"/>
              </a:rPr>
              <a:t> que faz sentido se pensar que corpo e alma, juntos, </a:t>
            </a:r>
            <a:r>
              <a:rPr lang="pt-BR" sz="1800" b="1" dirty="0" smtClean="0">
                <a:latin typeface="Book Antiqua"/>
              </a:rPr>
              <a:t>são transmitidos </a:t>
            </a:r>
            <a:r>
              <a:rPr lang="pt-BR" sz="1800" b="1" dirty="0">
                <a:latin typeface="Book Antiqua"/>
              </a:rPr>
              <a:t>dos pais para os filhos </a:t>
            </a:r>
            <a:r>
              <a:rPr lang="pt-BR" sz="1800" b="1" dirty="0" smtClean="0">
                <a:latin typeface="Book Antiqua"/>
              </a:rPr>
              <a:t>através </a:t>
            </a:r>
            <a:r>
              <a:rPr lang="pt-BR" sz="1800" b="1" dirty="0">
                <a:latin typeface="Book Antiqua"/>
              </a:rPr>
              <a:t>da </a:t>
            </a:r>
            <a:r>
              <a:rPr lang="pt-BR" sz="1800" b="1" dirty="0" smtClean="0">
                <a:latin typeface="Book Antiqua"/>
              </a:rPr>
              <a:t>concepção.</a:t>
            </a:r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1291187666"/>
      </p:ext>
    </p:extLst>
  </p:cSld>
  <p:clrMapOvr>
    <a:masterClrMapping/>
  </p:clrMapOvr>
  <p:transition spd="slow">
    <p:pull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 smtClean="0">
                <a:latin typeface="Book Antiqua"/>
              </a:rPr>
              <a:t>Conclusão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000" b="1" dirty="0" smtClean="0">
                <a:latin typeface="Book Antiqua"/>
              </a:rPr>
              <a:t>“As condições </a:t>
            </a:r>
            <a:r>
              <a:rPr lang="pt-BR" sz="2000" b="1" dirty="0">
                <a:latin typeface="Book Antiqua"/>
              </a:rPr>
              <a:t>originalmente criadas eram perfeitas e </a:t>
            </a:r>
            <a:r>
              <a:rPr lang="pt-BR" sz="2000" b="1" dirty="0" smtClean="0">
                <a:latin typeface="Book Antiqua"/>
              </a:rPr>
              <a:t>também incluía </a:t>
            </a:r>
            <a:r>
              <a:rPr lang="pt-BR" sz="2000" b="1" dirty="0">
                <a:latin typeface="Book Antiqua"/>
              </a:rPr>
              <a:t>o </a:t>
            </a:r>
            <a:r>
              <a:rPr lang="pt-BR" sz="2000" b="1" dirty="0" smtClean="0">
                <a:latin typeface="Book Antiqua"/>
              </a:rPr>
              <a:t>chamado livre-arbítrio </a:t>
            </a:r>
            <a:r>
              <a:rPr lang="pt-BR" sz="2000" b="1" dirty="0">
                <a:latin typeface="Book Antiqua"/>
              </a:rPr>
              <a:t>que, apesar de bom, fez com que o mal se tornasse </a:t>
            </a:r>
            <a:r>
              <a:rPr lang="pt-BR" sz="2000" b="1" dirty="0" smtClean="0">
                <a:latin typeface="Book Antiqua"/>
              </a:rPr>
              <a:t>possível. Originalmente, o </a:t>
            </a:r>
            <a:r>
              <a:rPr lang="pt-BR" sz="2000" b="1" dirty="0">
                <a:latin typeface="Book Antiqua"/>
              </a:rPr>
              <a:t>ser humano foi criado por Deus. Com </a:t>
            </a:r>
            <a:r>
              <a:rPr lang="pt-BR" sz="2000" b="1" dirty="0" smtClean="0">
                <a:latin typeface="Book Antiqua"/>
              </a:rPr>
              <a:t>relação </a:t>
            </a:r>
            <a:r>
              <a:rPr lang="pt-BR" sz="2000" b="1" dirty="0">
                <a:latin typeface="Book Antiqua"/>
              </a:rPr>
              <a:t>ao debate acerca de como as </a:t>
            </a:r>
            <a:r>
              <a:rPr lang="pt-BR" sz="2000" b="1" dirty="0" smtClean="0">
                <a:latin typeface="Book Antiqua"/>
              </a:rPr>
              <a:t>almas individuais </a:t>
            </a:r>
            <a:r>
              <a:rPr lang="pt-BR" sz="2000" b="1" dirty="0">
                <a:latin typeface="Book Antiqua"/>
              </a:rPr>
              <a:t>passaram a existir depois de </a:t>
            </a:r>
            <a:r>
              <a:rPr lang="pt-BR" sz="2000" b="1" dirty="0" smtClean="0">
                <a:latin typeface="Book Antiqua"/>
              </a:rPr>
              <a:t>Adão, </a:t>
            </a:r>
            <a:r>
              <a:rPr lang="pt-BR" sz="2000" b="1" dirty="0">
                <a:latin typeface="Book Antiqua"/>
              </a:rPr>
              <a:t>parece-nos que o </a:t>
            </a:r>
            <a:r>
              <a:rPr lang="pt-BR" sz="2000" b="1" dirty="0" err="1">
                <a:latin typeface="Book Antiqua"/>
              </a:rPr>
              <a:t>Traducionismo</a:t>
            </a:r>
            <a:r>
              <a:rPr lang="pt-BR" sz="2000" b="1" dirty="0">
                <a:latin typeface="Book Antiqua"/>
              </a:rPr>
              <a:t>, e </a:t>
            </a:r>
            <a:r>
              <a:rPr lang="pt-BR" sz="2000" b="1" dirty="0" smtClean="0">
                <a:latin typeface="Book Antiqua"/>
              </a:rPr>
              <a:t>não o Criacionismo </a:t>
            </a:r>
            <a:r>
              <a:rPr lang="pt-BR" sz="2000" b="1" dirty="0">
                <a:latin typeface="Book Antiqua"/>
              </a:rPr>
              <a:t>direto, acomoda melhor todas as </a:t>
            </a:r>
            <a:r>
              <a:rPr lang="pt-BR" sz="2000" b="1" dirty="0" smtClean="0">
                <a:latin typeface="Book Antiqua"/>
              </a:rPr>
              <a:t>informações. </a:t>
            </a:r>
            <a:r>
              <a:rPr lang="pt-BR" sz="2000" b="1" dirty="0">
                <a:latin typeface="Book Antiqua"/>
              </a:rPr>
              <a:t>Na verdade, </a:t>
            </a:r>
            <a:r>
              <a:rPr lang="pt-BR" sz="2000" b="1" dirty="0" smtClean="0">
                <a:latin typeface="Book Antiqua"/>
              </a:rPr>
              <a:t>é difícil </a:t>
            </a:r>
            <a:r>
              <a:rPr lang="pt-BR" sz="2000" b="1" dirty="0">
                <a:latin typeface="Book Antiqua"/>
              </a:rPr>
              <a:t>compreender como cada ser humano poderia ter nascido em pecado sem </a:t>
            </a:r>
            <a:r>
              <a:rPr lang="pt-BR" sz="2000" b="1" dirty="0" smtClean="0">
                <a:latin typeface="Book Antiqua"/>
              </a:rPr>
              <a:t>que almas decaídas </a:t>
            </a:r>
            <a:r>
              <a:rPr lang="pt-BR" sz="2000" b="1" dirty="0">
                <a:latin typeface="Book Antiqua"/>
              </a:rPr>
              <a:t>sejam geradas a partir dos seus pais, pois Deus, seguramente, </a:t>
            </a:r>
            <a:r>
              <a:rPr lang="pt-BR" sz="2000" b="1" dirty="0" smtClean="0">
                <a:latin typeface="Book Antiqua"/>
              </a:rPr>
              <a:t>não cria uma </a:t>
            </a:r>
            <a:r>
              <a:rPr lang="pt-BR" sz="2000" b="1" dirty="0">
                <a:latin typeface="Book Antiqua"/>
              </a:rPr>
              <a:t>alma </a:t>
            </a:r>
            <a:r>
              <a:rPr lang="pt-BR" sz="2000" b="1" dirty="0" smtClean="0">
                <a:latin typeface="Book Antiqua"/>
              </a:rPr>
              <a:t>descaída </a:t>
            </a:r>
            <a:r>
              <a:rPr lang="pt-BR" sz="2000" b="1" dirty="0">
                <a:latin typeface="Book Antiqua"/>
              </a:rPr>
              <a:t>cada vez que um novo ser humano e concebido</a:t>
            </a:r>
            <a:r>
              <a:rPr lang="pt-BR" sz="2000" b="1" dirty="0" smtClean="0">
                <a:latin typeface="Book Antiqua"/>
              </a:rPr>
              <a:t>.” Norman </a:t>
            </a:r>
            <a:r>
              <a:rPr lang="pt-BR" sz="2000" b="1" dirty="0" err="1" smtClean="0">
                <a:latin typeface="Book Antiqua"/>
              </a:rPr>
              <a:t>Geisler</a:t>
            </a:r>
            <a:r>
              <a:rPr lang="pt-BR" sz="2000" b="1" dirty="0" smtClean="0">
                <a:latin typeface="Book Antiqua"/>
              </a:rPr>
              <a:t> – Teologia Sistemática - volume 2.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053720060"/>
      </p:ext>
    </p:extLst>
  </p:cSld>
  <p:clrMapOvr>
    <a:masterClrMapping/>
  </p:clrMapOvr>
  <p:transition spd="slow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609600" y="836712"/>
            <a:ext cx="7924800" cy="4878288"/>
          </a:xfrm>
        </p:spPr>
        <p:txBody>
          <a:bodyPr>
            <a:normAutofit/>
          </a:bodyPr>
          <a:lstStyle/>
          <a:p>
            <a:pPr algn="just"/>
            <a:r>
              <a:rPr lang="pt-BR" sz="2400" dirty="0" smtClean="0">
                <a:latin typeface="Arial"/>
              </a:rPr>
              <a:t>Também </a:t>
            </a:r>
            <a:r>
              <a:rPr lang="pt-BR" sz="2400" dirty="0">
                <a:latin typeface="Arial"/>
              </a:rPr>
              <a:t>disse Deus: Façamos o homem à nossa imagem, conforme a nossa semelhança; tenha ele domínio sobre os peixes do mar, sobre as aves dos céus, sobre os animais domésticos, sobre toda a terra e sobre todos os répteis que rastejam pela terra.</a:t>
            </a:r>
          </a:p>
          <a:p>
            <a:pPr algn="just"/>
            <a:r>
              <a:rPr lang="pt-BR" sz="2400" dirty="0" smtClean="0">
                <a:latin typeface="Arial"/>
              </a:rPr>
              <a:t>Criou </a:t>
            </a:r>
            <a:r>
              <a:rPr lang="pt-BR" sz="2400" dirty="0">
                <a:latin typeface="Arial"/>
              </a:rPr>
              <a:t>Deus, pois, o homem à sua imagem, à imagem de Deus o criou; homem e mulher os criou.</a:t>
            </a:r>
          </a:p>
          <a:p>
            <a:pPr algn="just"/>
            <a:r>
              <a:rPr lang="pt-BR" sz="2400" dirty="0"/>
              <a:t> </a:t>
            </a:r>
            <a:r>
              <a:rPr lang="en-US" sz="2400" dirty="0">
                <a:latin typeface="Arial"/>
              </a:rPr>
              <a:t>(Gen </a:t>
            </a:r>
            <a:r>
              <a:rPr lang="en-US" sz="2400" dirty="0" smtClean="0">
                <a:latin typeface="Arial"/>
              </a:rPr>
              <a:t>1.26-27)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651290648"/>
      </p:ext>
    </p:extLst>
  </p:cSld>
  <p:clrMapOvr>
    <a:masterClrMapping/>
  </p:clrMapOvr>
  <p:transition spd="slow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dirty="0" smtClean="0"/>
              <a:t>A natureza do homem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pt-BR" sz="3600" dirty="0" smtClean="0"/>
              <a:t>É dupla: material e espiritual, sendo ele composto de corpo, alma e espírito.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2555351958"/>
      </p:ext>
    </p:extLst>
  </p:cSld>
  <p:clrMapOvr>
    <a:masterClrMapping/>
  </p:clrMapOvr>
  <p:transition spd="slow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dirty="0" smtClean="0"/>
              <a:t>Um ambiente perfeito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3200" dirty="0" smtClean="0"/>
              <a:t>Além de uma natureza perfeita, Adão também recebeu um ambiente perfeito.</a:t>
            </a:r>
          </a:p>
          <a:p>
            <a:pPr algn="just"/>
            <a:r>
              <a:rPr lang="pt-BR" sz="3200" dirty="0" smtClean="0"/>
              <a:t>Tudo o que Deus criou era “muito bom” (Gn 1.31).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111696732"/>
      </p:ext>
    </p:extLst>
  </p:cSld>
  <p:clrMapOvr>
    <a:masterClrMapping/>
  </p:clrMapOvr>
  <p:transition spd="slow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Um estado de domínio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800" dirty="0" smtClean="0"/>
              <a:t>No estado original da criação, a humanidade não era serva da natureza, mas exercia seu senhorio sobre ela.</a:t>
            </a:r>
          </a:p>
          <a:p>
            <a:pPr algn="just"/>
            <a:r>
              <a:rPr lang="pt-BR" sz="2800" dirty="0" smtClean="0"/>
              <a:t>“E </a:t>
            </a:r>
            <a:r>
              <a:rPr lang="pt-BR" sz="2800" dirty="0"/>
              <a:t>Deus os abençoou e lhes disse: Sede fecundos, multiplicai-vos, enchei a terra e sujeitai-a; dominai sobre os peixes do mar, sobre as aves dos céus e sobre todo animal que rasteja pela terra</a:t>
            </a:r>
            <a:r>
              <a:rPr lang="pt-BR" sz="2800" dirty="0" smtClean="0"/>
              <a:t>.” </a:t>
            </a:r>
            <a:r>
              <a:rPr lang="pt-BR" sz="2800" dirty="0"/>
              <a:t>(</a:t>
            </a:r>
            <a:r>
              <a:rPr lang="pt-BR" sz="2800" dirty="0" smtClean="0"/>
              <a:t>Gn</a:t>
            </a:r>
            <a:r>
              <a:rPr lang="pt-BR" sz="2800" dirty="0"/>
              <a:t> </a:t>
            </a:r>
            <a:r>
              <a:rPr lang="pt-BR" sz="2800" dirty="0" smtClean="0"/>
              <a:t>1.28)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18100617"/>
      </p:ext>
    </p:extLst>
  </p:cSld>
  <p:clrMapOvr>
    <a:masterClrMapping/>
  </p:clrMapOvr>
  <p:transition spd="slow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Um estado de responsabilidade moral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000" dirty="0">
                <a:latin typeface="Book Antiqua"/>
              </a:rPr>
              <a:t>E importante salientarmos que </a:t>
            </a:r>
            <a:r>
              <a:rPr lang="pt-BR" sz="2000" dirty="0" smtClean="0">
                <a:latin typeface="Book Antiqua"/>
              </a:rPr>
              <a:t>Adão </a:t>
            </a:r>
            <a:r>
              <a:rPr lang="pt-BR" sz="2000" dirty="0">
                <a:latin typeface="Book Antiqua"/>
              </a:rPr>
              <a:t>e Eva </a:t>
            </a:r>
            <a:r>
              <a:rPr lang="pt-BR" sz="2000" dirty="0" smtClean="0">
                <a:latin typeface="Book Antiqua"/>
              </a:rPr>
              <a:t>não </a:t>
            </a:r>
            <a:r>
              <a:rPr lang="pt-BR" sz="2000" dirty="0">
                <a:latin typeface="Book Antiqua"/>
              </a:rPr>
              <a:t>foram seduzidos a mentir, a </a:t>
            </a:r>
            <a:r>
              <a:rPr lang="pt-BR" sz="2000" dirty="0" smtClean="0">
                <a:latin typeface="Book Antiqua"/>
              </a:rPr>
              <a:t>fraudar, a </a:t>
            </a:r>
            <a:r>
              <a:rPr lang="pt-BR" sz="2000" dirty="0">
                <a:latin typeface="Book Antiqua"/>
              </a:rPr>
              <a:t>roubar ou a </a:t>
            </a:r>
            <a:r>
              <a:rPr lang="pt-BR" sz="2000" dirty="0" smtClean="0">
                <a:latin typeface="Book Antiqua"/>
              </a:rPr>
              <a:t>amaldiçoar. </a:t>
            </a:r>
            <a:r>
              <a:rPr lang="pt-BR" sz="2000" dirty="0">
                <a:latin typeface="Book Antiqua"/>
              </a:rPr>
              <a:t>Na verdade, a sua natureza moral era perfeita; logo, eles </a:t>
            </a:r>
            <a:r>
              <a:rPr lang="pt-BR" sz="2000" dirty="0" smtClean="0">
                <a:latin typeface="Book Antiqua"/>
              </a:rPr>
              <a:t>não eram vulneráveis </a:t>
            </a:r>
            <a:r>
              <a:rPr lang="pt-BR" sz="2000" dirty="0">
                <a:latin typeface="Book Antiqua"/>
              </a:rPr>
              <a:t>a este tipo de </a:t>
            </a:r>
            <a:r>
              <a:rPr lang="pt-BR" sz="2000" dirty="0" smtClean="0">
                <a:latin typeface="Book Antiqua"/>
              </a:rPr>
              <a:t>tentação. </a:t>
            </a:r>
            <a:r>
              <a:rPr lang="pt-BR" sz="2000" i="1" dirty="0">
                <a:latin typeface="Book Antiqua"/>
              </a:rPr>
              <a:t>O mandamento que Deus lhes deu para </a:t>
            </a:r>
            <a:r>
              <a:rPr lang="pt-BR" sz="2000" i="1" dirty="0" smtClean="0">
                <a:latin typeface="Book Antiqua"/>
              </a:rPr>
              <a:t>não comerem do </a:t>
            </a:r>
            <a:r>
              <a:rPr lang="pt-BR" sz="2000" i="1" dirty="0">
                <a:latin typeface="Book Antiqua"/>
              </a:rPr>
              <a:t>fruto proibido </a:t>
            </a:r>
            <a:r>
              <a:rPr lang="pt-BR" sz="2000" i="1" dirty="0" smtClean="0">
                <a:latin typeface="Book Antiqua"/>
              </a:rPr>
              <a:t>não foi </a:t>
            </a:r>
            <a:r>
              <a:rPr lang="pt-BR" sz="2000" i="1" dirty="0">
                <a:latin typeface="Book Antiqua"/>
              </a:rPr>
              <a:t>uma ordem para se afastarem daquilo que fosse intrinsecamente mau. </a:t>
            </a:r>
            <a:r>
              <a:rPr lang="pt-BR" sz="2000" dirty="0">
                <a:latin typeface="Book Antiqua"/>
              </a:rPr>
              <a:t>Eles </a:t>
            </a:r>
            <a:r>
              <a:rPr lang="pt-BR" sz="2000" dirty="0" smtClean="0">
                <a:latin typeface="Book Antiqua"/>
              </a:rPr>
              <a:t>não tinham </a:t>
            </a:r>
            <a:r>
              <a:rPr lang="pt-BR" sz="2000" dirty="0">
                <a:latin typeface="Book Antiqua"/>
              </a:rPr>
              <a:t>qualquer problema com este tipo de coisa, pois estavam </a:t>
            </a:r>
            <a:r>
              <a:rPr lang="pt-BR" sz="2000" dirty="0" smtClean="0">
                <a:latin typeface="Book Antiqua"/>
              </a:rPr>
              <a:t>protegidos </a:t>
            </a:r>
            <a:r>
              <a:rPr lang="pt-BR" sz="2000" dirty="0">
                <a:latin typeface="Book Antiqua"/>
              </a:rPr>
              <a:t>pelo </a:t>
            </a:r>
            <a:r>
              <a:rPr lang="pt-BR" sz="2000" dirty="0" smtClean="0">
                <a:latin typeface="Book Antiqua"/>
              </a:rPr>
              <a:t>seu estado </a:t>
            </a:r>
            <a:r>
              <a:rPr lang="pt-BR" sz="2000" dirty="0">
                <a:latin typeface="Book Antiqua"/>
              </a:rPr>
              <a:t>integro e virtuoso. </a:t>
            </a:r>
            <a:r>
              <a:rPr lang="pt-BR" sz="2000" i="1" dirty="0">
                <a:latin typeface="Book Antiqua"/>
              </a:rPr>
              <a:t>A sua vulnerabilidade estava no teste que teriam de enfrentar: </a:t>
            </a:r>
            <a:r>
              <a:rPr lang="pt-BR" sz="2000" i="1" dirty="0" smtClean="0">
                <a:latin typeface="Book Antiqua"/>
              </a:rPr>
              <a:t>Será </a:t>
            </a:r>
            <a:r>
              <a:rPr lang="pt-BR" sz="2000" i="1" dirty="0">
                <a:latin typeface="Book Antiqua"/>
              </a:rPr>
              <a:t>que </a:t>
            </a:r>
            <a:r>
              <a:rPr lang="pt-BR" sz="2000" i="1" dirty="0" smtClean="0">
                <a:latin typeface="Book Antiqua"/>
              </a:rPr>
              <a:t>eles obedeceriam </a:t>
            </a:r>
            <a:r>
              <a:rPr lang="pt-BR" sz="2000" i="1" dirty="0">
                <a:latin typeface="Book Antiqua"/>
              </a:rPr>
              <a:t>simplesmente porque aquilo lhes havia sido dito?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208666576"/>
      </p:ext>
    </p:extLst>
  </p:cSld>
  <p:clrMapOvr>
    <a:masterClrMapping/>
  </p:clrMapOvr>
  <p:transition spd="slow"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609600" y="548680"/>
            <a:ext cx="7924800" cy="5166320"/>
          </a:xfrm>
        </p:spPr>
        <p:txBody>
          <a:bodyPr>
            <a:noAutofit/>
          </a:bodyPr>
          <a:lstStyle/>
          <a:p>
            <a:r>
              <a:rPr lang="pt-BR" sz="3200" dirty="0">
                <a:latin typeface="Book Antiqua"/>
              </a:rPr>
              <a:t>“E assim que Deus disse?” foi uma das armadilhas que eles enfrentaram por parte </a:t>
            </a:r>
            <a:r>
              <a:rPr lang="pt-BR" sz="3200" dirty="0" smtClean="0">
                <a:latin typeface="Book Antiqua"/>
              </a:rPr>
              <a:t>do Diabo </a:t>
            </a:r>
            <a:r>
              <a:rPr lang="pt-BR" sz="3200" dirty="0">
                <a:latin typeface="Book Antiqua"/>
              </a:rPr>
              <a:t>(Gn 3.1). A sua responsabilidade moral para com Deus dizia respeito a um </a:t>
            </a:r>
            <a:r>
              <a:rPr lang="pt-BR" sz="3200" dirty="0" smtClean="0">
                <a:latin typeface="Book Antiqua"/>
              </a:rPr>
              <a:t>objeto que </a:t>
            </a:r>
            <a:r>
              <a:rPr lang="pt-BR" sz="3200" dirty="0">
                <a:latin typeface="Book Antiqua"/>
              </a:rPr>
              <a:t>era moralmente neutro. Deus poderia ter dito, por exemplo: </a:t>
            </a:r>
            <a:r>
              <a:rPr lang="pt-BR" sz="3200" dirty="0" smtClean="0">
                <a:latin typeface="Book Antiqua"/>
              </a:rPr>
              <a:t>“Não </a:t>
            </a:r>
            <a:r>
              <a:rPr lang="pt-BR" sz="3200" dirty="0">
                <a:latin typeface="Book Antiqua"/>
              </a:rPr>
              <a:t>colha </a:t>
            </a:r>
            <a:r>
              <a:rPr lang="pt-BR" sz="3200" dirty="0" smtClean="0">
                <a:latin typeface="Book Antiqua"/>
              </a:rPr>
              <a:t>nenhuma margarida </a:t>
            </a:r>
            <a:r>
              <a:rPr lang="pt-BR" sz="3200" dirty="0">
                <a:latin typeface="Book Antiqua"/>
              </a:rPr>
              <a:t>do jardim</a:t>
            </a:r>
            <a:r>
              <a:rPr lang="pt-BR" sz="3200" dirty="0" smtClean="0">
                <a:latin typeface="Book Antiqua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1345005255"/>
      </p:ext>
    </p:extLst>
  </p:cSld>
  <p:clrMapOvr>
    <a:masterClrMapping/>
  </p:clrMapOvr>
  <p:transition spd="slow">
    <p:pull/>
  </p:transition>
</p:sld>
</file>

<file path=ppt/theme/theme1.xml><?xml version="1.0" encoding="utf-8"?>
<a:theme xmlns:a="http://schemas.openxmlformats.org/drawingml/2006/main" name="Horizonte">
  <a:themeElements>
    <a:clrScheme name="Horizonte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te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t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173</TotalTime>
  <Words>2609</Words>
  <Application>Microsoft Office PowerPoint</Application>
  <PresentationFormat>Apresentação na tela (4:3)</PresentationFormat>
  <Paragraphs>89</Paragraphs>
  <Slides>34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34</vt:i4>
      </vt:variant>
    </vt:vector>
  </HeadingPairs>
  <TitlesOfParts>
    <vt:vector size="35" baseType="lpstr">
      <vt:lpstr>Horizonte</vt:lpstr>
      <vt:lpstr>Antropologia e hamartiologia teológica</vt:lpstr>
      <vt:lpstr>A criação do homem</vt:lpstr>
      <vt:lpstr>Apresentação do PowerPoint</vt:lpstr>
      <vt:lpstr>Apresentação do PowerPoint</vt:lpstr>
      <vt:lpstr>A natureza do homem</vt:lpstr>
      <vt:lpstr>Um ambiente perfeito</vt:lpstr>
      <vt:lpstr>Um estado de domínio</vt:lpstr>
      <vt:lpstr>Um estado de responsabilidade moral</vt:lpstr>
      <vt:lpstr>Apresentação do PowerPoint</vt:lpstr>
      <vt:lpstr>Apresentação do PowerPoint</vt:lpstr>
      <vt:lpstr>A BASE TEOLOGICA PARA O ESTADO ORIGINAL DE Inocência E perfeição</vt:lpstr>
      <vt:lpstr>Apresentação do PowerPoint</vt:lpstr>
      <vt:lpstr>Apresentação do PowerPoint</vt:lpstr>
      <vt:lpstr>Apresentação do PowerPoint</vt:lpstr>
      <vt:lpstr>Os Pais da Igreja Primitiva</vt:lpstr>
      <vt:lpstr>Os Pais Eclesiásticos Medievais</vt:lpstr>
      <vt:lpstr>Apresentação do PowerPoint</vt:lpstr>
      <vt:lpstr>Os Líderes da Reforma</vt:lpstr>
      <vt:lpstr>Os Mestres Pós-Reforma</vt:lpstr>
      <vt:lpstr>A Queda do homem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 Criação da Alma na Concepção</vt:lpstr>
      <vt:lpstr>Criação da Alma depois da Implantação</vt:lpstr>
      <vt:lpstr>A Visão Traducionista: A Alma é Criada indiretamente por Intermédio dos Pais</vt:lpstr>
      <vt:lpstr>Apresentação do PowerPoint</vt:lpstr>
      <vt:lpstr>Apresentação do PowerPoint</vt:lpstr>
      <vt:lpstr>As Evidências Bíblicas a Favor do Traducionismo</vt:lpstr>
      <vt:lpstr>Apresentação do PowerPoint</vt:lpstr>
      <vt:lpstr>Evidências Teológicas a Favor do Traducionismo</vt:lpstr>
      <vt:lpstr>Conclusão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Antropologia e hamartiologia teológica</dc:title>
  <dc:creator>Mac</dc:creator>
  <cp:lastModifiedBy>Pr. Ruben</cp:lastModifiedBy>
  <cp:revision>26</cp:revision>
  <dcterms:created xsi:type="dcterms:W3CDTF">2012-08-23T02:23:48Z</dcterms:created>
  <dcterms:modified xsi:type="dcterms:W3CDTF">2015-03-09T06:06:34Z</dcterms:modified>
</cp:coreProperties>
</file>