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B8D7-3CA0-4DF0-BDA5-4F3DCB576B21}" type="datetimeFigureOut">
              <a:rPr lang="pt-BR" smtClean="0"/>
              <a:t>09/03/2015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CD64-FC0B-43EA-987D-125B1D7CF91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B8D7-3CA0-4DF0-BDA5-4F3DCB576B21}" type="datetimeFigureOut">
              <a:rPr lang="pt-BR" smtClean="0"/>
              <a:t>09/03/2015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CD64-FC0B-43EA-987D-125B1D7CF91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B8D7-3CA0-4DF0-BDA5-4F3DCB576B21}" type="datetimeFigureOut">
              <a:rPr lang="pt-BR" smtClean="0"/>
              <a:t>09/03/2015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CD64-FC0B-43EA-987D-125B1D7CF917}" type="slidenum">
              <a:rPr lang="pt-BR" smtClean="0"/>
              <a:t>‹nº›</a:t>
            </a:fld>
            <a:endParaRPr lang="pt-B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B8D7-3CA0-4DF0-BDA5-4F3DCB576B21}" type="datetimeFigureOut">
              <a:rPr lang="pt-BR" smtClean="0"/>
              <a:t>09/03/2015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CD64-FC0B-43EA-987D-125B1D7CF917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B8D7-3CA0-4DF0-BDA5-4F3DCB576B21}" type="datetimeFigureOut">
              <a:rPr lang="pt-BR" smtClean="0"/>
              <a:t>09/03/2015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CD64-FC0B-43EA-987D-125B1D7CF91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B8D7-3CA0-4DF0-BDA5-4F3DCB576B21}" type="datetimeFigureOut">
              <a:rPr lang="pt-BR" smtClean="0"/>
              <a:t>09/03/2015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CD64-FC0B-43EA-987D-125B1D7CF917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B8D7-3CA0-4DF0-BDA5-4F3DCB576B21}" type="datetimeFigureOut">
              <a:rPr lang="pt-BR" smtClean="0"/>
              <a:t>09/03/2015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CD64-FC0B-43EA-987D-125B1D7CF91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B8D7-3CA0-4DF0-BDA5-4F3DCB576B21}" type="datetimeFigureOut">
              <a:rPr lang="pt-BR" smtClean="0"/>
              <a:t>09/03/2015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CD64-FC0B-43EA-987D-125B1D7CF91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B8D7-3CA0-4DF0-BDA5-4F3DCB576B21}" type="datetimeFigureOut">
              <a:rPr lang="pt-BR" smtClean="0"/>
              <a:t>09/03/2015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CD64-FC0B-43EA-987D-125B1D7CF91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B8D7-3CA0-4DF0-BDA5-4F3DCB576B21}" type="datetimeFigureOut">
              <a:rPr lang="pt-BR" smtClean="0"/>
              <a:t>09/03/2015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CD64-FC0B-43EA-987D-125B1D7CF917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9B8D7-3CA0-4DF0-BDA5-4F3DCB576B21}" type="datetimeFigureOut">
              <a:rPr lang="pt-BR" smtClean="0"/>
              <a:t>09/03/2015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CD64-FC0B-43EA-987D-125B1D7CF917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AD9B8D7-3CA0-4DF0-BDA5-4F3DCB576B21}" type="datetimeFigureOut">
              <a:rPr lang="pt-BR" smtClean="0"/>
              <a:t>09/03/2015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823CD64-FC0B-43EA-987D-125B1D7CF917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err="1" smtClean="0"/>
              <a:t>Soteriologia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Márcio Ruben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519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72067" y="1196752"/>
            <a:ext cx="7408333" cy="4929411"/>
          </a:xfrm>
        </p:spPr>
        <p:txBody>
          <a:bodyPr>
            <a:normAutofit/>
          </a:bodyPr>
          <a:lstStyle/>
          <a:p>
            <a:pPr algn="just"/>
            <a:r>
              <a:rPr lang="pt-BR" sz="3200" dirty="0" smtClean="0">
                <a:solidFill>
                  <a:srgbClr val="000000"/>
                </a:solidFill>
                <a:latin typeface="Times New Roman"/>
              </a:rPr>
              <a:t>Quando 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a Bíblia liga nossa eleição à presciência (1 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Pe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1.2) não devemos ver nisso a causalidade. Deus não precisa predestinar para saber de antemão. A declaração, em Romanos 8.29, de que os que Deus "dantes conheceu, também os predestinou" não apoia semelhante ideia: a presciência seria um termo sem significado. </a:t>
            </a:r>
            <a:endParaRPr lang="pt-BR" sz="32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940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72067" y="1196752"/>
            <a:ext cx="7408333" cy="4929411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4000" dirty="0" smtClean="0">
                <a:solidFill>
                  <a:srgbClr val="000000"/>
                </a:solidFill>
                <a:latin typeface="Times New Roman"/>
              </a:rPr>
              <a:t>O </a:t>
            </a:r>
            <a:r>
              <a:rPr lang="pt-BR" sz="4000" dirty="0">
                <a:solidFill>
                  <a:srgbClr val="000000"/>
                </a:solidFill>
                <a:latin typeface="Times New Roman"/>
              </a:rPr>
              <a:t>verbo "conhecer de antemão" (gr. </a:t>
            </a:r>
            <a:r>
              <a:rPr lang="pt-BR" sz="4000" i="1" dirty="0" err="1">
                <a:solidFill>
                  <a:srgbClr val="000000"/>
                </a:solidFill>
                <a:latin typeface="Times New Roman"/>
              </a:rPr>
              <a:t>proginõskõ</a:t>
            </a:r>
            <a:r>
              <a:rPr lang="pt-BR" sz="4000" i="1" dirty="0">
                <a:solidFill>
                  <a:srgbClr val="000000"/>
                </a:solidFill>
                <a:latin typeface="Times New Roman"/>
              </a:rPr>
              <a:t>) </a:t>
            </a:r>
            <a:r>
              <a:rPr lang="pt-BR" sz="4000" dirty="0">
                <a:solidFill>
                  <a:srgbClr val="000000"/>
                </a:solidFill>
                <a:latin typeface="Times New Roman"/>
              </a:rPr>
              <a:t>sugere algo mais que a mera cognição mental. João diz que "já conhecestes aquele que é desde o princípio" (1 </a:t>
            </a:r>
            <a:r>
              <a:rPr lang="pt-BR" sz="4000" dirty="0" err="1">
                <a:solidFill>
                  <a:srgbClr val="000000"/>
                </a:solidFill>
                <a:latin typeface="Times New Roman"/>
              </a:rPr>
              <a:t>Jo</a:t>
            </a:r>
            <a:r>
              <a:rPr lang="pt-BR" sz="4000" dirty="0">
                <a:solidFill>
                  <a:srgbClr val="000000"/>
                </a:solidFill>
                <a:latin typeface="Times New Roman"/>
              </a:rPr>
              <a:t> 2.13,14). </a:t>
            </a:r>
            <a:r>
              <a:rPr lang="pt-BR" sz="4000" dirty="0" smtClean="0">
                <a:solidFill>
                  <a:srgbClr val="000000"/>
                </a:solidFill>
                <a:latin typeface="Times New Roman"/>
              </a:rPr>
              <a:t>“Conhecer</a:t>
            </a:r>
            <a:r>
              <a:rPr lang="pt-BR" sz="4000" dirty="0">
                <a:solidFill>
                  <a:srgbClr val="000000"/>
                </a:solidFill>
                <a:latin typeface="Times New Roman"/>
              </a:rPr>
              <a:t>", na Bíblia, pode incluir amor e relacionamento. </a:t>
            </a:r>
            <a:endParaRPr lang="pt-BR" sz="40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466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72067" y="1340768"/>
            <a:ext cx="7408333" cy="4785395"/>
          </a:xfrm>
        </p:spPr>
        <p:txBody>
          <a:bodyPr>
            <a:normAutofit/>
          </a:bodyPr>
          <a:lstStyle/>
          <a:p>
            <a:pPr algn="just"/>
            <a:r>
              <a:rPr lang="pt-BR" sz="4000" dirty="0">
                <a:solidFill>
                  <a:srgbClr val="000000"/>
                </a:solidFill>
                <a:latin typeface="Times New Roman"/>
              </a:rPr>
              <a:t>Aqueles que Deus conheceu de antemão (</a:t>
            </a:r>
            <a:r>
              <a:rPr lang="pt-BR" sz="4000" dirty="0" err="1">
                <a:solidFill>
                  <a:srgbClr val="000000"/>
                </a:solidFill>
                <a:latin typeface="Times New Roman"/>
              </a:rPr>
              <a:t>Rm</a:t>
            </a:r>
            <a:r>
              <a:rPr lang="pt-BR" sz="4000" dirty="0">
                <a:solidFill>
                  <a:srgbClr val="000000"/>
                </a:solidFill>
                <a:latin typeface="Times New Roman"/>
              </a:rPr>
              <a:t> 8.29; 1 </a:t>
            </a:r>
            <a:r>
              <a:rPr lang="pt-BR" sz="4000" dirty="0" err="1">
                <a:solidFill>
                  <a:srgbClr val="000000"/>
                </a:solidFill>
                <a:latin typeface="Times New Roman"/>
              </a:rPr>
              <a:t>Pe</a:t>
            </a:r>
            <a:r>
              <a:rPr lang="pt-BR" sz="4000" dirty="0">
                <a:solidFill>
                  <a:srgbClr val="000000"/>
                </a:solidFill>
                <a:latin typeface="Times New Roman"/>
              </a:rPr>
              <a:t> 1.1), Ele os elegeu em </a:t>
            </a:r>
            <a:r>
              <a:rPr lang="pt-BR" sz="4000" dirty="0" smtClean="0">
                <a:solidFill>
                  <a:srgbClr val="000000"/>
                </a:solidFill>
                <a:latin typeface="Times New Roman"/>
              </a:rPr>
              <a:t>Cristo </a:t>
            </a:r>
            <a:r>
              <a:rPr lang="pt-BR" sz="4000" dirty="0">
                <a:solidFill>
                  <a:srgbClr val="000000"/>
                </a:solidFill>
                <a:latin typeface="Times New Roman"/>
              </a:rPr>
              <a:t>(</a:t>
            </a:r>
            <a:r>
              <a:rPr lang="pt-BR" sz="4000" dirty="0" err="1">
                <a:solidFill>
                  <a:srgbClr val="000000"/>
                </a:solidFill>
                <a:latin typeface="Times New Roman"/>
              </a:rPr>
              <a:t>Ef</a:t>
            </a:r>
            <a:r>
              <a:rPr lang="pt-BR" sz="4000" dirty="0">
                <a:solidFill>
                  <a:srgbClr val="000000"/>
                </a:solidFill>
                <a:latin typeface="Times New Roman"/>
              </a:rPr>
              <a:t> 1.4) e os predestinou "para serem conformes à imagem de seu Filho" (</a:t>
            </a:r>
            <a:r>
              <a:rPr lang="pt-BR" sz="4000" dirty="0" err="1">
                <a:solidFill>
                  <a:srgbClr val="000000"/>
                </a:solidFill>
                <a:latin typeface="Times New Roman"/>
              </a:rPr>
              <a:t>Rm</a:t>
            </a:r>
            <a:r>
              <a:rPr lang="pt-BR" sz="4000" dirty="0">
                <a:solidFill>
                  <a:srgbClr val="000000"/>
                </a:solidFill>
                <a:latin typeface="Times New Roman"/>
              </a:rPr>
              <a:t> 8.29) e "para louvor da sua glória" (</a:t>
            </a:r>
            <a:r>
              <a:rPr lang="pt-BR" sz="4000" dirty="0" err="1">
                <a:solidFill>
                  <a:srgbClr val="000000"/>
                </a:solidFill>
                <a:latin typeface="Times New Roman"/>
              </a:rPr>
              <a:t>Ef</a:t>
            </a:r>
            <a:r>
              <a:rPr lang="pt-BR" sz="4000" dirty="0">
                <a:solidFill>
                  <a:srgbClr val="000000"/>
                </a:solidFill>
                <a:latin typeface="Times New Roman"/>
              </a:rPr>
              <a:t> 1.11,12). </a:t>
            </a:r>
            <a:endParaRPr lang="pt-BR" sz="40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637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27584" y="548680"/>
            <a:ext cx="7408333" cy="4929411"/>
          </a:xfrm>
        </p:spPr>
        <p:txBody>
          <a:bodyPr>
            <a:noAutofit/>
          </a:bodyPr>
          <a:lstStyle/>
          <a:p>
            <a:pPr algn="just"/>
            <a:r>
              <a:rPr lang="pt-BR" sz="3200" dirty="0">
                <a:solidFill>
                  <a:srgbClr val="000000"/>
                </a:solidFill>
                <a:latin typeface="Times New Roman"/>
              </a:rPr>
              <a:t>Ao concluir a parábola das bodas (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Mt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22.1-14), Jesus disse que "muitos são chamados [gr. </a:t>
            </a:r>
            <a:r>
              <a:rPr lang="pt-BR" sz="3200" i="1" dirty="0" err="1">
                <a:solidFill>
                  <a:srgbClr val="000000"/>
                </a:solidFill>
                <a:latin typeface="Times New Roman"/>
              </a:rPr>
              <a:t>klêtoi</a:t>
            </a:r>
            <a:r>
              <a:rPr lang="pt-BR" sz="3200" i="1" dirty="0">
                <a:solidFill>
                  <a:srgbClr val="000000"/>
                </a:solidFill>
                <a:latin typeface="Times New Roman"/>
              </a:rPr>
              <a:t>], 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mas poucos,, escolhidos [gr. </a:t>
            </a:r>
            <a:r>
              <a:rPr lang="pt-BR" sz="3200" i="1" dirty="0" err="1">
                <a:solidFill>
                  <a:srgbClr val="000000"/>
                </a:solidFill>
                <a:latin typeface="Times New Roman"/>
              </a:rPr>
              <a:t>eklektoi</a:t>
            </a:r>
            <a:r>
              <a:rPr lang="pt-BR" sz="3200" i="1" dirty="0">
                <a:solidFill>
                  <a:srgbClr val="000000"/>
                </a:solidFill>
                <a:latin typeface="Times New Roman"/>
              </a:rPr>
              <a:t>]" 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(v. 13), num contexto que certamente tem em vista o destino eterno (v. 13). </a:t>
            </a:r>
            <a:endParaRPr lang="pt-BR" sz="3200" dirty="0" smtClean="0">
              <a:solidFill>
                <a:srgbClr val="000000"/>
              </a:solidFill>
              <a:latin typeface="Times New Roman"/>
            </a:endParaRPr>
          </a:p>
          <a:p>
            <a:pPr algn="just"/>
            <a:r>
              <a:rPr lang="pt-BR" sz="3200" dirty="0">
                <a:solidFill>
                  <a:srgbClr val="000000"/>
                </a:solidFill>
                <a:latin typeface="Times New Roman"/>
              </a:rPr>
              <a:t>A própria palavra "chamada" subentende uma resposta, e, se correspondermos a ela, tornamo-nos eleitos de Deus. Se o propósito eterno de Deus estiver em perspectiva (cf. 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Ef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1.4), estaremos entre os eleitos. 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25565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497363"/>
          </a:xfrm>
        </p:spPr>
        <p:txBody>
          <a:bodyPr>
            <a:normAutofit/>
          </a:bodyPr>
          <a:lstStyle/>
          <a:p>
            <a:pPr algn="just"/>
            <a:r>
              <a:rPr lang="pt-BR" sz="4000" dirty="0">
                <a:solidFill>
                  <a:srgbClr val="000000"/>
                </a:solidFill>
                <a:latin typeface="Times New Roman"/>
              </a:rPr>
              <a:t>As palavras primárias, no Antigo Testamento, para expressar a ideia de arrependimento são </a:t>
            </a:r>
            <a:r>
              <a:rPr lang="pt-BR" sz="4000" i="1" dirty="0" err="1">
                <a:solidFill>
                  <a:srgbClr val="000000"/>
                </a:solidFill>
                <a:latin typeface="Times New Roman"/>
              </a:rPr>
              <a:t>shuv</a:t>
            </a:r>
            <a:r>
              <a:rPr lang="pt-BR" sz="4000" i="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pt-BR" sz="4000" dirty="0">
                <a:solidFill>
                  <a:srgbClr val="000000"/>
                </a:solidFill>
                <a:latin typeface="Times New Roman"/>
              </a:rPr>
              <a:t>("virar para </a:t>
            </a:r>
            <a:r>
              <a:rPr lang="pt-BR" sz="4000" dirty="0" smtClean="0">
                <a:solidFill>
                  <a:srgbClr val="000000"/>
                </a:solidFill>
                <a:latin typeface="Times New Roman"/>
              </a:rPr>
              <a:t> trás</a:t>
            </a:r>
            <a:r>
              <a:rPr lang="pt-BR" sz="4000" dirty="0">
                <a:solidFill>
                  <a:srgbClr val="000000"/>
                </a:solidFill>
                <a:latin typeface="Times New Roman"/>
              </a:rPr>
              <a:t>", "voltar") e </a:t>
            </a:r>
            <a:r>
              <a:rPr lang="pt-BR" sz="4000" i="1" dirty="0" err="1">
                <a:solidFill>
                  <a:srgbClr val="000000"/>
                </a:solidFill>
                <a:latin typeface="Times New Roman"/>
              </a:rPr>
              <a:t>nicham</a:t>
            </a:r>
            <a:r>
              <a:rPr lang="pt-BR" sz="4000" i="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pt-BR" sz="4000" dirty="0">
                <a:solidFill>
                  <a:srgbClr val="000000"/>
                </a:solidFill>
                <a:latin typeface="Times New Roman"/>
              </a:rPr>
              <a:t>("arrepender-se", "consolar"). </a:t>
            </a:r>
            <a:endParaRPr lang="pt-BR" sz="40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000000"/>
                </a:solidFill>
                <a:latin typeface="Times New Roman"/>
              </a:rPr>
              <a:t>O ARREPENDIMENTO E A FÉ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3748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72067" y="836712"/>
            <a:ext cx="7408333" cy="5289451"/>
          </a:xfrm>
        </p:spPr>
        <p:txBody>
          <a:bodyPr>
            <a:noAutofit/>
          </a:bodyPr>
          <a:lstStyle/>
          <a:p>
            <a:pPr algn="just"/>
            <a:r>
              <a:rPr lang="pt-BR" sz="3200" dirty="0">
                <a:solidFill>
                  <a:srgbClr val="000000"/>
                </a:solidFill>
                <a:latin typeface="Times New Roman"/>
              </a:rPr>
              <a:t>O Novo Testamento emprega </a:t>
            </a:r>
            <a:r>
              <a:rPr lang="pt-BR" sz="3200" i="1" dirty="0" err="1">
                <a:solidFill>
                  <a:srgbClr val="000000"/>
                </a:solidFill>
                <a:latin typeface="Times New Roman"/>
              </a:rPr>
              <a:t>epistrephõ</a:t>
            </a:r>
            <a:r>
              <a:rPr lang="pt-BR" sz="3200" i="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no sentido de "voltar-se" para Deus (At 15.19; 2 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Co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3.16) e </a:t>
            </a:r>
            <a:r>
              <a:rPr lang="pt-BR" sz="3200" i="1" dirty="0" err="1">
                <a:solidFill>
                  <a:srgbClr val="000000"/>
                </a:solidFill>
                <a:latin typeface="Times New Roman"/>
              </a:rPr>
              <a:t>metanoeõ</a:t>
            </a:r>
            <a:r>
              <a:rPr lang="pt-BR" sz="3200" i="1" dirty="0">
                <a:solidFill>
                  <a:srgbClr val="000000"/>
                </a:solidFill>
                <a:latin typeface="Times New Roman"/>
              </a:rPr>
              <a:t>/ </a:t>
            </a:r>
            <a:r>
              <a:rPr lang="pt-BR" sz="3200" i="1" dirty="0" err="1">
                <a:solidFill>
                  <a:srgbClr val="000000"/>
                </a:solidFill>
                <a:latin typeface="Times New Roman"/>
              </a:rPr>
              <a:t>metanoia</a:t>
            </a:r>
            <a:r>
              <a:rPr lang="pt-BR" sz="3200" i="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para a </a:t>
            </a:r>
            <a:r>
              <a:rPr lang="pt-BR" sz="3200" dirty="0" smtClean="0">
                <a:solidFill>
                  <a:srgbClr val="000000"/>
                </a:solidFill>
                <a:latin typeface="Times New Roman"/>
              </a:rPr>
              <a:t>ideia 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de "arrependimento" (At 2.38; 17.30; 20.21; 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Rm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2.4). Utiliza-se de </a:t>
            </a:r>
            <a:r>
              <a:rPr lang="pt-BR" sz="3200" i="1" dirty="0" err="1">
                <a:solidFill>
                  <a:srgbClr val="000000"/>
                </a:solidFill>
                <a:latin typeface="Times New Roman"/>
              </a:rPr>
              <a:t>metanoeõ</a:t>
            </a:r>
            <a:r>
              <a:rPr lang="pt-BR" sz="3200" i="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para expressar o significado de </a:t>
            </a:r>
            <a:r>
              <a:rPr lang="pt-BR" sz="3200" i="1" dirty="0" err="1">
                <a:solidFill>
                  <a:srgbClr val="000000"/>
                </a:solidFill>
                <a:latin typeface="Times New Roman"/>
              </a:rPr>
              <a:t>shuv</a:t>
            </a:r>
            <a:r>
              <a:rPr lang="pt-BR" sz="3200" i="1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que indica uma ênfase à mente e à vontade. Mas também é certo que </a:t>
            </a:r>
            <a:r>
              <a:rPr lang="pt-BR" sz="3200" i="1" dirty="0" err="1">
                <a:solidFill>
                  <a:srgbClr val="000000"/>
                </a:solidFill>
                <a:latin typeface="Times New Roman"/>
              </a:rPr>
              <a:t>metanoia</a:t>
            </a:r>
            <a:r>
              <a:rPr lang="pt-BR" sz="3200" i="1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no Novo Testamento, é mais que uma mudança intelectual. </a:t>
            </a:r>
            <a:endParaRPr lang="pt-BR" sz="32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042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27584" y="620688"/>
            <a:ext cx="7408333" cy="5073427"/>
          </a:xfrm>
        </p:spPr>
        <p:txBody>
          <a:bodyPr>
            <a:noAutofit/>
          </a:bodyPr>
          <a:lstStyle/>
          <a:p>
            <a:pPr algn="just"/>
            <a:r>
              <a:rPr lang="pt-BR" sz="3200" dirty="0">
                <a:solidFill>
                  <a:srgbClr val="000000"/>
                </a:solidFill>
                <a:latin typeface="Times New Roman"/>
              </a:rPr>
              <a:t>Embora o arrependimento por si só não possa nos salvar, é impossível ler o Novo Testamento sem tomar consciência da ênfase deste sobre aquele. Deus "anuncia agora a todos os homens, em todo lugar, que se arrependam" (At 17.30). A mensagem inicial de João Batista (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Mt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3.2), de Jesus (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Mt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4.17) e dos apóstolos (At 2.38) era "Arrependei-vos!"85 Todos devem arrepender-se, porque todos pecaram e destituídos estão da glória de Deus (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Rm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3.23). 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69484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72067" y="836712"/>
            <a:ext cx="7408333" cy="5289451"/>
          </a:xfrm>
        </p:spPr>
        <p:txBody>
          <a:bodyPr>
            <a:normAutofit/>
          </a:bodyPr>
          <a:lstStyle/>
          <a:p>
            <a:pPr algn="just"/>
            <a:r>
              <a:rPr lang="pt-BR" sz="3200" dirty="0">
                <a:solidFill>
                  <a:srgbClr val="000000"/>
                </a:solidFill>
                <a:latin typeface="Times New Roman"/>
              </a:rPr>
              <a:t>A fé abrange a confiança. Podemos "depender" do Senhor ou 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nEle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"fiar-nos" (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heb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. </a:t>
            </a:r>
            <a:r>
              <a:rPr lang="pt-BR" sz="3200" i="1" dirty="0" err="1">
                <a:solidFill>
                  <a:srgbClr val="000000"/>
                </a:solidFill>
                <a:latin typeface="Times New Roman"/>
              </a:rPr>
              <a:t>batach</a:t>
            </a:r>
            <a:r>
              <a:rPr lang="pt-BR" sz="3200" i="1" dirty="0">
                <a:solidFill>
                  <a:srgbClr val="000000"/>
                </a:solidFill>
                <a:latin typeface="Times New Roman"/>
              </a:rPr>
              <a:t>) 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com confiança. Quem assim fizer será bem-aventurado (Jr 17.7). Alegramo-nos porque podemos confiar no seu nome (SI 33.21) e no seu amor inabalável (SI 13.5). Podemos também "refugiar-nos" (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heb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. </a:t>
            </a:r>
            <a:r>
              <a:rPr lang="pt-BR" sz="3200" i="1" dirty="0" err="1">
                <a:solidFill>
                  <a:srgbClr val="000000"/>
                </a:solidFill>
                <a:latin typeface="Times New Roman"/>
              </a:rPr>
              <a:t>chasah</a:t>
            </a:r>
            <a:r>
              <a:rPr lang="pt-BR" sz="3200" i="1" dirty="0">
                <a:solidFill>
                  <a:srgbClr val="000000"/>
                </a:solidFill>
                <a:latin typeface="Times New Roman"/>
              </a:rPr>
              <a:t>) 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nEle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, conceito este que afirma a fé (SI 18.30; ver também 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Is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57.13). </a:t>
            </a:r>
            <a:endParaRPr lang="pt-BR" sz="32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840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72067" y="764704"/>
            <a:ext cx="7408333" cy="5361459"/>
          </a:xfrm>
        </p:spPr>
        <p:txBody>
          <a:bodyPr>
            <a:noAutofit/>
          </a:bodyPr>
          <a:lstStyle/>
          <a:p>
            <a:pPr algn="just"/>
            <a:r>
              <a:rPr lang="pt-BR" sz="3600" dirty="0">
                <a:solidFill>
                  <a:srgbClr val="000000"/>
                </a:solidFill>
                <a:latin typeface="Times New Roman"/>
              </a:rPr>
              <a:t>No Novo Testamento, o verbo </a:t>
            </a:r>
            <a:r>
              <a:rPr lang="pt-BR" sz="3600" i="1" dirty="0" err="1">
                <a:solidFill>
                  <a:srgbClr val="000000"/>
                </a:solidFill>
                <a:latin typeface="Times New Roman"/>
              </a:rPr>
              <a:t>pisteuõ</a:t>
            </a:r>
            <a:r>
              <a:rPr lang="pt-BR" sz="3600" i="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pt-BR" sz="3600" dirty="0">
                <a:solidFill>
                  <a:srgbClr val="000000"/>
                </a:solidFill>
                <a:latin typeface="Times New Roman"/>
              </a:rPr>
              <a:t>("creio, confio") e o substantivo </a:t>
            </a:r>
            <a:r>
              <a:rPr lang="pt-BR" sz="3600" i="1" dirty="0" err="1">
                <a:solidFill>
                  <a:srgbClr val="000000"/>
                </a:solidFill>
                <a:latin typeface="Times New Roman"/>
              </a:rPr>
              <a:t>pistis</a:t>
            </a:r>
            <a:r>
              <a:rPr lang="pt-BR" sz="3600" i="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pt-BR" sz="3600" dirty="0">
                <a:solidFill>
                  <a:srgbClr val="000000"/>
                </a:solidFill>
                <a:latin typeface="Times New Roman"/>
              </a:rPr>
              <a:t>("fé") ocorrem cerca de 480 </a:t>
            </a:r>
            <a:r>
              <a:rPr lang="pt-BR" sz="3600" dirty="0" smtClean="0">
                <a:solidFill>
                  <a:srgbClr val="000000"/>
                </a:solidFill>
                <a:latin typeface="Times New Roman"/>
              </a:rPr>
              <a:t>vezes.</a:t>
            </a:r>
            <a:r>
              <a:rPr lang="pt-BR" sz="3600" dirty="0">
                <a:solidFill>
                  <a:srgbClr val="000000"/>
                </a:solidFill>
                <a:latin typeface="Times New Roman"/>
              </a:rPr>
              <a:t> "A fé... é a resposta do homem. E Deus quem possibilita a fé, mas a fé (o ato de crer) não é de Deus, mas do homem". A fé não é obra, mas sim a mão estendida que se abre para aceitar a dádiva divina da salvação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169514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99592" y="1556792"/>
            <a:ext cx="7408333" cy="5040560"/>
          </a:xfrm>
        </p:spPr>
        <p:txBody>
          <a:bodyPr>
            <a:normAutofit/>
          </a:bodyPr>
          <a:lstStyle/>
          <a:p>
            <a:pPr algn="just"/>
            <a:r>
              <a:rPr lang="pt-BR" sz="3200" dirty="0">
                <a:solidFill>
                  <a:srgbClr val="000000"/>
                </a:solidFill>
                <a:latin typeface="Times New Roman"/>
              </a:rPr>
              <a:t>A regeneração é a ação decisiva e instantânea do Espírito Santo, mediante a qual Ele cria de novo a natureza interior. O substantivo grego </a:t>
            </a:r>
            <a:r>
              <a:rPr lang="pt-BR" sz="3200" i="1" dirty="0">
                <a:solidFill>
                  <a:srgbClr val="000000"/>
                </a:solidFill>
                <a:latin typeface="Times New Roman"/>
              </a:rPr>
              <a:t>(palingenesia) 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traduzido por "regeneração" aparece apenas duas vezes no Novo Testamento. Mateus 19.28 emprega-o com referência aos tempos do fim. Somente em Tito 3.5 se refere à renovação espiritual do indivíduo. </a:t>
            </a:r>
            <a:endParaRPr lang="pt-BR" sz="32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000000"/>
                </a:solidFill>
                <a:latin typeface="Times New Roman"/>
              </a:rPr>
              <a:t>A REGENERAÇÃO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1289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3200" dirty="0">
                <a:solidFill>
                  <a:srgbClr val="000000"/>
                </a:solidFill>
                <a:latin typeface="Times New Roman"/>
              </a:rPr>
              <a:t>O tema aparece muitas vezes no Antigo Testamento, referindo-se aos ritos da "redenção" no tocante às pessoas ou aos bens (cf. 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Lv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25; 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Rt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3 e 4, que empregam a palavra hebraica </a:t>
            </a:r>
            <a:r>
              <a:rPr lang="pt-BR" sz="3200" i="1" dirty="0" err="1">
                <a:solidFill>
                  <a:srgbClr val="000000"/>
                </a:solidFill>
                <a:latin typeface="Times New Roman"/>
              </a:rPr>
              <a:t>ga'al</a:t>
            </a:r>
            <a:r>
              <a:rPr lang="pt-BR" sz="3200" i="1" dirty="0">
                <a:solidFill>
                  <a:srgbClr val="000000"/>
                </a:solidFill>
                <a:latin typeface="Times New Roman"/>
              </a:rPr>
              <a:t>). </a:t>
            </a:r>
            <a:endParaRPr lang="pt-BR" sz="32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000000"/>
                </a:solidFill>
                <a:latin typeface="Times New Roman"/>
              </a:rPr>
              <a:t>A REDENÇÃO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404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72067" y="1052736"/>
            <a:ext cx="7408333" cy="5073427"/>
          </a:xfrm>
        </p:spPr>
        <p:txBody>
          <a:bodyPr>
            <a:normAutofit/>
          </a:bodyPr>
          <a:lstStyle/>
          <a:p>
            <a:pPr algn="just"/>
            <a:r>
              <a:rPr lang="pt-BR" sz="3200" dirty="0">
                <a:solidFill>
                  <a:srgbClr val="000000"/>
                </a:solidFill>
                <a:latin typeface="Times New Roman"/>
              </a:rPr>
              <a:t>O Novo Testamento apresenta a figura do ser criado de novo (2 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Co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5.17) e a da renovação (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Tt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3.5), porém a mais comum é a de "nascer" (gr. </a:t>
            </a:r>
            <a:r>
              <a:rPr lang="pt-BR" sz="3200" b="1" i="1" dirty="0" err="1">
                <a:solidFill>
                  <a:srgbClr val="000000"/>
                </a:solidFill>
                <a:latin typeface="Times New Roman"/>
              </a:rPr>
              <a:t>gennaõ</a:t>
            </a:r>
            <a:r>
              <a:rPr lang="pt-BR" sz="3200" b="1" i="1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"gerar" ou "dar à luz"). Jesus disse: "Na verdade, na verdade te digo que aquele que não nascer de novo não pode ver o Reino de Deus" (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Jo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3.3). Pedro declara que Deus, em sua grande misericórdia; "nos gerou de novo para uma viva esperança" (1 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Pe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1.3). 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40373064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497363"/>
          </a:xfrm>
        </p:spPr>
        <p:txBody>
          <a:bodyPr>
            <a:normAutofit/>
          </a:bodyPr>
          <a:lstStyle/>
          <a:p>
            <a:pPr algn="just"/>
            <a:r>
              <a:rPr lang="pt-BR" sz="3200" dirty="0">
                <a:solidFill>
                  <a:srgbClr val="000000"/>
                </a:solidFill>
                <a:latin typeface="Times New Roman"/>
              </a:rPr>
              <a:t>O termo "justificação" refere-se ao ato mediante o qual, com base na obra infinitamente justa e satisfatória de Cristo na cruz, Deus declara os pecadores condenados livres de toda a culpa do pecado e de suas 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conseqüências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eternas, declarando-os plenamente justos aos seus olhos. </a:t>
            </a:r>
            <a:endParaRPr lang="pt-BR" sz="32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000000"/>
                </a:solidFill>
                <a:latin typeface="Times New Roman"/>
              </a:rPr>
              <a:t>A JUSTIFICAÇÃO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216993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72067" y="476672"/>
            <a:ext cx="7408333" cy="5649491"/>
          </a:xfrm>
        </p:spPr>
        <p:txBody>
          <a:bodyPr>
            <a:normAutofit/>
          </a:bodyPr>
          <a:lstStyle/>
          <a:p>
            <a:pPr algn="just"/>
            <a:r>
              <a:rPr lang="pt-BR" sz="2800" dirty="0">
                <a:solidFill>
                  <a:srgbClr val="000000"/>
                </a:solidFill>
                <a:latin typeface="Times New Roman"/>
              </a:rPr>
              <a:t>Para descrever a ação de Deus a justificar-nos, os termos empregados pelo Antigo Testamento (</a:t>
            </a:r>
            <a:r>
              <a:rPr lang="pt-BR" sz="2800" dirty="0" err="1">
                <a:solidFill>
                  <a:srgbClr val="000000"/>
                </a:solidFill>
                <a:latin typeface="Times New Roman"/>
              </a:rPr>
              <a:t>heb</a:t>
            </a:r>
            <a:r>
              <a:rPr lang="pt-BR" sz="2800" dirty="0">
                <a:solidFill>
                  <a:srgbClr val="000000"/>
                </a:solidFill>
                <a:latin typeface="Times New Roman"/>
              </a:rPr>
              <a:t>. </a:t>
            </a:r>
            <a:r>
              <a:rPr lang="pt-BR" sz="2800" b="1" i="1" dirty="0" err="1">
                <a:solidFill>
                  <a:srgbClr val="000000"/>
                </a:solidFill>
                <a:latin typeface="Times New Roman"/>
              </a:rPr>
              <a:t>tsaddíq</a:t>
            </a:r>
            <a:r>
              <a:rPr lang="pt-BR" sz="2800" b="1" i="1" dirty="0">
                <a:solidFill>
                  <a:srgbClr val="000000"/>
                </a:solidFill>
                <a:latin typeface="Times New Roman"/>
              </a:rPr>
              <a:t>: </a:t>
            </a:r>
            <a:r>
              <a:rPr lang="pt-BR" sz="2800" dirty="0" err="1">
                <a:solidFill>
                  <a:srgbClr val="000000"/>
                </a:solidFill>
                <a:latin typeface="Times New Roman"/>
              </a:rPr>
              <a:t>Ex</a:t>
            </a:r>
            <a:r>
              <a:rPr lang="pt-BR" sz="2800" dirty="0">
                <a:solidFill>
                  <a:srgbClr val="000000"/>
                </a:solidFill>
                <a:latin typeface="Times New Roman"/>
              </a:rPr>
              <a:t> 23.7; </a:t>
            </a:r>
            <a:r>
              <a:rPr lang="pt-BR" sz="2800" dirty="0" err="1">
                <a:solidFill>
                  <a:srgbClr val="000000"/>
                </a:solidFill>
                <a:latin typeface="Times New Roman"/>
              </a:rPr>
              <a:t>Dt</a:t>
            </a:r>
            <a:r>
              <a:rPr lang="pt-BR" sz="2800" dirty="0">
                <a:solidFill>
                  <a:srgbClr val="000000"/>
                </a:solidFill>
                <a:latin typeface="Times New Roman"/>
              </a:rPr>
              <a:t> 25.1; 1 </a:t>
            </a:r>
            <a:r>
              <a:rPr lang="pt-BR" sz="2800" dirty="0" err="1">
                <a:solidFill>
                  <a:srgbClr val="000000"/>
                </a:solidFill>
                <a:latin typeface="Times New Roman"/>
              </a:rPr>
              <a:t>Rs</a:t>
            </a:r>
            <a:r>
              <a:rPr lang="pt-BR" sz="2800" dirty="0">
                <a:solidFill>
                  <a:srgbClr val="000000"/>
                </a:solidFill>
                <a:latin typeface="Times New Roman"/>
              </a:rPr>
              <a:t> 8.32; </a:t>
            </a:r>
            <a:r>
              <a:rPr lang="pt-BR" sz="2800" dirty="0" err="1">
                <a:solidFill>
                  <a:srgbClr val="000000"/>
                </a:solidFill>
                <a:latin typeface="Times New Roman"/>
              </a:rPr>
              <a:t>Pv</a:t>
            </a:r>
            <a:r>
              <a:rPr lang="pt-BR" sz="2800" dirty="0">
                <a:solidFill>
                  <a:srgbClr val="000000"/>
                </a:solidFill>
                <a:latin typeface="Times New Roman"/>
              </a:rPr>
              <a:t> 17.15) e pelo Novo Testamento (gr. </a:t>
            </a:r>
            <a:r>
              <a:rPr lang="pt-BR" sz="2800" b="1" i="1" dirty="0" err="1">
                <a:solidFill>
                  <a:srgbClr val="000000"/>
                </a:solidFill>
                <a:latin typeface="Times New Roman"/>
              </a:rPr>
              <a:t>dikaioõ</a:t>
            </a:r>
            <a:r>
              <a:rPr lang="pt-BR" sz="2800" b="1" i="1" dirty="0">
                <a:solidFill>
                  <a:srgbClr val="000000"/>
                </a:solidFill>
                <a:latin typeface="Times New Roman"/>
              </a:rPr>
              <a:t>: </a:t>
            </a:r>
            <a:r>
              <a:rPr lang="pt-BR" sz="2800" dirty="0" err="1">
                <a:solidFill>
                  <a:srgbClr val="000000"/>
                </a:solidFill>
                <a:latin typeface="Times New Roman"/>
              </a:rPr>
              <a:t>Mt</a:t>
            </a:r>
            <a:r>
              <a:rPr lang="pt-BR" sz="2800" dirty="0">
                <a:solidFill>
                  <a:srgbClr val="000000"/>
                </a:solidFill>
                <a:latin typeface="Times New Roman"/>
              </a:rPr>
              <a:t> 12.37; </a:t>
            </a:r>
            <a:r>
              <a:rPr lang="pt-BR" sz="2800" dirty="0" err="1">
                <a:solidFill>
                  <a:srgbClr val="000000"/>
                </a:solidFill>
                <a:latin typeface="Times New Roman"/>
              </a:rPr>
              <a:t>Rm</a:t>
            </a:r>
            <a:r>
              <a:rPr lang="pt-BR" sz="2800" dirty="0">
                <a:solidFill>
                  <a:srgbClr val="000000"/>
                </a:solidFill>
                <a:latin typeface="Times New Roman"/>
              </a:rPr>
              <a:t> 3.20; 8.33,34) sugerem um contexto judicial e forense. Não devemos, no entanto, considerá-la uma ficção jurídica, </a:t>
            </a:r>
            <a:r>
              <a:rPr lang="pt-BR" sz="2800" b="1" i="1" dirty="0">
                <a:solidFill>
                  <a:srgbClr val="000000"/>
                </a:solidFill>
                <a:latin typeface="Times New Roman"/>
              </a:rPr>
              <a:t>como se estivéssemos </a:t>
            </a:r>
            <a:r>
              <a:rPr lang="pt-BR" sz="2800" dirty="0">
                <a:solidFill>
                  <a:srgbClr val="000000"/>
                </a:solidFill>
                <a:latin typeface="Times New Roman"/>
              </a:rPr>
              <a:t>justos sem, no entanto sê-lo. Por estarmos </a:t>
            </a:r>
            <a:r>
              <a:rPr lang="pt-BR" sz="2800" dirty="0" err="1">
                <a:solidFill>
                  <a:srgbClr val="000000"/>
                </a:solidFill>
                <a:latin typeface="Times New Roman"/>
              </a:rPr>
              <a:t>nEle</a:t>
            </a:r>
            <a:r>
              <a:rPr lang="pt-BR" sz="2800" dirty="0">
                <a:solidFill>
                  <a:srgbClr val="000000"/>
                </a:solidFill>
                <a:latin typeface="Times New Roman"/>
              </a:rPr>
              <a:t> (</a:t>
            </a:r>
            <a:r>
              <a:rPr lang="pt-BR" sz="2800" dirty="0" err="1">
                <a:solidFill>
                  <a:srgbClr val="000000"/>
                </a:solidFill>
                <a:latin typeface="Times New Roman"/>
              </a:rPr>
              <a:t>Ef</a:t>
            </a:r>
            <a:r>
              <a:rPr lang="pt-BR" sz="2800" dirty="0">
                <a:solidFill>
                  <a:srgbClr val="000000"/>
                </a:solidFill>
                <a:latin typeface="Times New Roman"/>
              </a:rPr>
              <a:t> 1.4, 7, 11), Jesus Cristo tornou-se a nossa justiça (1 </a:t>
            </a:r>
            <a:r>
              <a:rPr lang="pt-BR" sz="2800" dirty="0" err="1">
                <a:solidFill>
                  <a:srgbClr val="000000"/>
                </a:solidFill>
                <a:latin typeface="Times New Roman"/>
              </a:rPr>
              <a:t>Co</a:t>
            </a:r>
            <a:r>
              <a:rPr lang="pt-BR" sz="2800" dirty="0">
                <a:solidFill>
                  <a:srgbClr val="000000"/>
                </a:solidFill>
                <a:latin typeface="Times New Roman"/>
              </a:rPr>
              <a:t> 1.30). Deus credita ou contabiliza (gr. </a:t>
            </a:r>
            <a:r>
              <a:rPr lang="pt-BR" sz="2800" b="1" i="1" dirty="0" err="1">
                <a:solidFill>
                  <a:srgbClr val="000000"/>
                </a:solidFill>
                <a:latin typeface="Times New Roman"/>
              </a:rPr>
              <a:t>logizomai</a:t>
            </a:r>
            <a:r>
              <a:rPr lang="pt-BR" sz="2800" b="1" i="1" dirty="0">
                <a:solidFill>
                  <a:srgbClr val="000000"/>
                </a:solidFill>
                <a:latin typeface="Times New Roman"/>
              </a:rPr>
              <a:t>) </a:t>
            </a:r>
            <a:r>
              <a:rPr lang="pt-BR" sz="2800" dirty="0">
                <a:solidFill>
                  <a:srgbClr val="000000"/>
                </a:solidFill>
                <a:latin typeface="Times New Roman"/>
              </a:rPr>
              <a:t>sua justiça em nosso favor. Ela é imputada a nós.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335154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72067" y="908720"/>
            <a:ext cx="7408333" cy="5217443"/>
          </a:xfrm>
        </p:spPr>
        <p:txBody>
          <a:bodyPr>
            <a:noAutofit/>
          </a:bodyPr>
          <a:lstStyle/>
          <a:p>
            <a:pPr algn="just"/>
            <a:r>
              <a:rPr lang="pt-BR" sz="3200" dirty="0">
                <a:solidFill>
                  <a:srgbClr val="000000"/>
                </a:solidFill>
                <a:latin typeface="Times New Roman"/>
              </a:rPr>
              <a:t>Tendo sido justificados pela graça, mediante a fé, experimentamos grandes benefícios de agora em diante. "Temos paz com Deus" (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Rm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5.1) e estamos preservados "da ira de Deus" (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Rm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5.9). Temos a certeza da glorificação final (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Rm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8.30) e a libertação presente e futura da condenação (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Rm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8.33,34; ver também 8.1). A justificação nos toma "herdeiros, segundo a esperança da vida eterna" (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Tt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3.7). 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5612775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72067" y="548680"/>
            <a:ext cx="7408333" cy="5577483"/>
          </a:xfrm>
        </p:spPr>
        <p:txBody>
          <a:bodyPr>
            <a:normAutofit/>
          </a:bodyPr>
          <a:lstStyle/>
          <a:p>
            <a:pPr algn="just"/>
            <a:r>
              <a:rPr lang="pt-BR" sz="4000" dirty="0">
                <a:solidFill>
                  <a:srgbClr val="000000"/>
                </a:solidFill>
                <a:latin typeface="Times New Roman"/>
              </a:rPr>
              <a:t>Em louvor à justificação, Charles Wesley escreveu: </a:t>
            </a:r>
          </a:p>
          <a:p>
            <a:pPr algn="just"/>
            <a:r>
              <a:rPr lang="pt-BR" sz="4000" dirty="0">
                <a:solidFill>
                  <a:srgbClr val="000000"/>
                </a:solidFill>
                <a:latin typeface="Times New Roman"/>
              </a:rPr>
              <a:t>Não temo agora a condenação; </a:t>
            </a:r>
          </a:p>
          <a:p>
            <a:pPr algn="just"/>
            <a:r>
              <a:rPr lang="pt-BR" sz="4000" dirty="0">
                <a:solidFill>
                  <a:srgbClr val="000000"/>
                </a:solidFill>
                <a:latin typeface="Times New Roman"/>
              </a:rPr>
              <a:t>Sou do Senhor e Ele é meu; </a:t>
            </a:r>
          </a:p>
          <a:p>
            <a:pPr algn="just"/>
            <a:r>
              <a:rPr lang="pt-BR" sz="4000" dirty="0">
                <a:solidFill>
                  <a:srgbClr val="000000"/>
                </a:solidFill>
                <a:latin typeface="Times New Roman"/>
              </a:rPr>
              <a:t>Vivo em Jesus minha salvação, </a:t>
            </a:r>
          </a:p>
          <a:p>
            <a:pPr algn="just"/>
            <a:r>
              <a:rPr lang="pt-BR" sz="4000" dirty="0">
                <a:solidFill>
                  <a:srgbClr val="000000"/>
                </a:solidFill>
                <a:latin typeface="Times New Roman"/>
              </a:rPr>
              <a:t>Vestido da justiça que vem de Deus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37943602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72067" y="1412776"/>
            <a:ext cx="7408333" cy="4713387"/>
          </a:xfrm>
        </p:spPr>
        <p:txBody>
          <a:bodyPr>
            <a:noAutofit/>
          </a:bodyPr>
          <a:lstStyle/>
          <a:p>
            <a:pPr algn="just"/>
            <a:r>
              <a:rPr lang="pt-BR" sz="3200" dirty="0">
                <a:solidFill>
                  <a:srgbClr val="000000"/>
                </a:solidFill>
                <a:latin typeface="Times New Roman"/>
              </a:rPr>
              <a:t>A "adoção", um termo jurídico, é o ato da graça soberana mediante o qual Deus concede todos os direitos, privilégios e obrigações da afiliação àqueles que aceitam Jesus Cristo. Embora o termo não apareça no Antigo Testamento, a 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idéia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se acha ali (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Pv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17.2). A palavra grega </a:t>
            </a:r>
            <a:r>
              <a:rPr lang="pt-BR" sz="3200" i="1" dirty="0" err="1">
                <a:solidFill>
                  <a:srgbClr val="000000"/>
                </a:solidFill>
                <a:latin typeface="Times New Roman"/>
              </a:rPr>
              <a:t>huiothesia</a:t>
            </a:r>
            <a:r>
              <a:rPr lang="pt-BR" sz="3200" i="1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"adoção", aparece cinco vezes no Novo Testamento, somente nos escritos de Paulo e sempre no sentido religioso. </a:t>
            </a:r>
            <a:endParaRPr lang="pt-BR" sz="32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000000"/>
                </a:solidFill>
                <a:latin typeface="Times New Roman"/>
              </a:rPr>
              <a:t>A ADOÇÃO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881252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72067" y="620688"/>
            <a:ext cx="7408333" cy="5505475"/>
          </a:xfrm>
        </p:spPr>
        <p:txBody>
          <a:bodyPr>
            <a:normAutofit/>
          </a:bodyPr>
          <a:lstStyle/>
          <a:p>
            <a:pPr algn="just"/>
            <a:r>
              <a:rPr lang="pt-BR" sz="2800" dirty="0">
                <a:solidFill>
                  <a:srgbClr val="000000"/>
                </a:solidFill>
                <a:latin typeface="Times New Roman"/>
              </a:rPr>
              <a:t>Paulo diz que Deus "nos elegeu nele [em Cristo] antes da fundação do mundo" e "nos predestinou para filhos de adoção por Jesus Cristo" (</a:t>
            </a:r>
            <a:r>
              <a:rPr lang="pt-BR" sz="2800" dirty="0" err="1">
                <a:solidFill>
                  <a:srgbClr val="000000"/>
                </a:solidFill>
                <a:latin typeface="Times New Roman"/>
              </a:rPr>
              <a:t>Ef</a:t>
            </a:r>
            <a:r>
              <a:rPr lang="pt-BR" sz="2800" dirty="0">
                <a:solidFill>
                  <a:srgbClr val="000000"/>
                </a:solidFill>
                <a:latin typeface="Times New Roman"/>
              </a:rPr>
              <a:t> 1.4,5). Diz também, a respeito de nossa experiência presente: "Porque não recebestes o espírito de escravidão, para, outra vez, estardes em temor, mas recebestes o espírito93 de adoção de filhos </a:t>
            </a:r>
            <a:r>
              <a:rPr lang="pt-BR" sz="2800" i="1" dirty="0">
                <a:solidFill>
                  <a:srgbClr val="000000"/>
                </a:solidFill>
                <a:latin typeface="Times New Roman"/>
              </a:rPr>
              <a:t>[</a:t>
            </a:r>
            <a:r>
              <a:rPr lang="pt-BR" sz="2800" i="1" dirty="0" err="1">
                <a:solidFill>
                  <a:srgbClr val="000000"/>
                </a:solidFill>
                <a:latin typeface="Times New Roman"/>
              </a:rPr>
              <a:t>huiothesia</a:t>
            </a:r>
            <a:r>
              <a:rPr lang="pt-BR" sz="2800" i="1" dirty="0">
                <a:solidFill>
                  <a:srgbClr val="000000"/>
                </a:solidFill>
                <a:latin typeface="Times New Roman"/>
              </a:rPr>
              <a:t>],94 </a:t>
            </a:r>
            <a:r>
              <a:rPr lang="pt-BR" sz="2800" dirty="0">
                <a:solidFill>
                  <a:srgbClr val="000000"/>
                </a:solidFill>
                <a:latin typeface="Times New Roman"/>
              </a:rPr>
              <a:t>pelo qual clamamos [em nosso próprio idioma]: </a:t>
            </a:r>
            <a:r>
              <a:rPr lang="pt-BR" sz="2800" i="1" dirty="0">
                <a:solidFill>
                  <a:srgbClr val="000000"/>
                </a:solidFill>
                <a:latin typeface="Times New Roman"/>
              </a:rPr>
              <a:t>Aba </a:t>
            </a:r>
            <a:r>
              <a:rPr lang="pt-BR" sz="2800" dirty="0">
                <a:solidFill>
                  <a:srgbClr val="000000"/>
                </a:solidFill>
                <a:latin typeface="Times New Roman"/>
              </a:rPr>
              <a:t>[aramaico: Pai], Pai [gr. </a:t>
            </a:r>
            <a:r>
              <a:rPr lang="pt-BR" sz="2800" i="1" dirty="0" err="1">
                <a:solidFill>
                  <a:srgbClr val="000000"/>
                </a:solidFill>
                <a:latin typeface="Times New Roman"/>
              </a:rPr>
              <a:t>ho</a:t>
            </a:r>
            <a:r>
              <a:rPr lang="pt-BR" sz="2800" i="1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pt-BR" sz="2800" dirty="0" err="1">
                <a:solidFill>
                  <a:srgbClr val="000000"/>
                </a:solidFill>
                <a:latin typeface="Times New Roman"/>
              </a:rPr>
              <a:t>patêr</a:t>
            </a:r>
            <a:r>
              <a:rPr lang="pt-BR" sz="2800" dirty="0">
                <a:solidFill>
                  <a:srgbClr val="000000"/>
                </a:solidFill>
                <a:latin typeface="Times New Roman"/>
              </a:rPr>
              <a:t>]" (</a:t>
            </a:r>
            <a:r>
              <a:rPr lang="pt-BR" sz="2800" dirty="0" err="1">
                <a:solidFill>
                  <a:srgbClr val="000000"/>
                </a:solidFill>
                <a:latin typeface="Times New Roman"/>
              </a:rPr>
              <a:t>Rm</a:t>
            </a:r>
            <a:r>
              <a:rPr lang="pt-BR" sz="2800" dirty="0">
                <a:solidFill>
                  <a:srgbClr val="000000"/>
                </a:solidFill>
                <a:latin typeface="Times New Roman"/>
              </a:rPr>
              <a:t> 8.15).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6520818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72067" y="836712"/>
            <a:ext cx="7408333" cy="5289451"/>
          </a:xfrm>
        </p:spPr>
        <p:txBody>
          <a:bodyPr>
            <a:normAutofit/>
          </a:bodyPr>
          <a:lstStyle/>
          <a:p>
            <a:pPr algn="just"/>
            <a:r>
              <a:rPr lang="pt-BR" sz="3600" dirty="0">
                <a:solidFill>
                  <a:srgbClr val="000000"/>
                </a:solidFill>
                <a:latin typeface="Times New Roman"/>
              </a:rPr>
              <a:t>Somos plenamente filhos, embora ainda não sejamos totalmente maduros. Mas, no futuro, ao deixarmos de lado a mortalidade, receberemos "a adoção, a saber, a redenção do nosso corpo" (</a:t>
            </a:r>
            <a:r>
              <a:rPr lang="pt-BR" sz="3600" dirty="0" err="1">
                <a:solidFill>
                  <a:srgbClr val="000000"/>
                </a:solidFill>
                <a:latin typeface="Times New Roman"/>
              </a:rPr>
              <a:t>Rm</a:t>
            </a:r>
            <a:r>
              <a:rPr lang="pt-BR" sz="3600" dirty="0">
                <a:solidFill>
                  <a:srgbClr val="000000"/>
                </a:solidFill>
                <a:latin typeface="Times New Roman"/>
              </a:rPr>
              <a:t> 8.23). A adoção é uma realidade presente, mas será plenamente realizada na ressurreição dentre os </a:t>
            </a:r>
            <a:r>
              <a:rPr lang="pt-BR" sz="3600" dirty="0" smtClean="0">
                <a:solidFill>
                  <a:srgbClr val="000000"/>
                </a:solidFill>
                <a:latin typeface="Times New Roman"/>
              </a:rPr>
              <a:t>mortos.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31723577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Estado final dos crentes.</a:t>
            </a:r>
          </a:p>
          <a:p>
            <a:r>
              <a:rPr lang="pt-BR" smtClean="0"/>
              <a:t>Corpo incorruptível.</a:t>
            </a:r>
          </a:p>
          <a:p>
            <a:endParaRPr lang="pt-BR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Glorificação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0297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99592" y="2564904"/>
            <a:ext cx="7408333" cy="3450696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4000" dirty="0">
                <a:solidFill>
                  <a:srgbClr val="000000"/>
                </a:solidFill>
                <a:latin typeface="Times New Roman"/>
              </a:rPr>
              <a:t>O "parente redentor" funciona como um </a:t>
            </a:r>
            <a:r>
              <a:rPr lang="pt-BR" sz="4000" i="1" dirty="0" err="1">
                <a:solidFill>
                  <a:srgbClr val="000000"/>
                </a:solidFill>
                <a:latin typeface="Times New Roman"/>
              </a:rPr>
              <a:t>go'el</a:t>
            </a:r>
            <a:r>
              <a:rPr lang="pt-BR" sz="4000" i="1" dirty="0">
                <a:solidFill>
                  <a:srgbClr val="000000"/>
                </a:solidFill>
                <a:latin typeface="Times New Roman"/>
              </a:rPr>
              <a:t>. </a:t>
            </a:r>
            <a:r>
              <a:rPr lang="pt-BR" sz="4000" dirty="0">
                <a:solidFill>
                  <a:srgbClr val="000000"/>
                </a:solidFill>
                <a:latin typeface="Times New Roman"/>
              </a:rPr>
              <a:t>O próprio Javé é o Redentor (</a:t>
            </a:r>
            <a:r>
              <a:rPr lang="pt-BR" sz="4000" dirty="0" err="1">
                <a:solidFill>
                  <a:srgbClr val="000000"/>
                </a:solidFill>
                <a:latin typeface="Times New Roman"/>
              </a:rPr>
              <a:t>heb</a:t>
            </a:r>
            <a:r>
              <a:rPr lang="pt-BR" sz="4000" dirty="0">
                <a:solidFill>
                  <a:srgbClr val="000000"/>
                </a:solidFill>
                <a:latin typeface="Times New Roman"/>
              </a:rPr>
              <a:t>. </a:t>
            </a:r>
            <a:r>
              <a:rPr lang="pt-BR" sz="4000" i="1" dirty="0" err="1">
                <a:solidFill>
                  <a:srgbClr val="000000"/>
                </a:solidFill>
                <a:latin typeface="Times New Roman"/>
              </a:rPr>
              <a:t>go'el</a:t>
            </a:r>
            <a:r>
              <a:rPr lang="pt-BR" sz="4000" i="1" dirty="0">
                <a:solidFill>
                  <a:srgbClr val="000000"/>
                </a:solidFill>
                <a:latin typeface="Times New Roman"/>
              </a:rPr>
              <a:t>) </a:t>
            </a:r>
            <a:r>
              <a:rPr lang="pt-BR" sz="4000" dirty="0">
                <a:solidFill>
                  <a:srgbClr val="000000"/>
                </a:solidFill>
                <a:latin typeface="Times New Roman"/>
              </a:rPr>
              <a:t>do seu povo (</a:t>
            </a:r>
            <a:r>
              <a:rPr lang="pt-BR" sz="4000" dirty="0" err="1">
                <a:solidFill>
                  <a:srgbClr val="000000"/>
                </a:solidFill>
                <a:latin typeface="Times New Roman"/>
              </a:rPr>
              <a:t>Is</a:t>
            </a:r>
            <a:r>
              <a:rPr lang="pt-BR" sz="4000" dirty="0">
                <a:solidFill>
                  <a:srgbClr val="000000"/>
                </a:solidFill>
                <a:latin typeface="Times New Roman"/>
              </a:rPr>
              <a:t> 41.14; 43.14), e eles são os redimidos (</a:t>
            </a:r>
            <a:r>
              <a:rPr lang="pt-BR" sz="4000" dirty="0" err="1">
                <a:solidFill>
                  <a:srgbClr val="000000"/>
                </a:solidFill>
                <a:latin typeface="Times New Roman"/>
              </a:rPr>
              <a:t>heb</a:t>
            </a:r>
            <a:r>
              <a:rPr lang="pt-BR" sz="4000" dirty="0">
                <a:solidFill>
                  <a:srgbClr val="000000"/>
                </a:solidFill>
                <a:latin typeface="Times New Roman"/>
              </a:rPr>
              <a:t>. </a:t>
            </a:r>
            <a:r>
              <a:rPr lang="pt-BR" sz="4000" i="1" dirty="0" err="1">
                <a:solidFill>
                  <a:srgbClr val="000000"/>
                </a:solidFill>
                <a:latin typeface="Times New Roman"/>
              </a:rPr>
              <a:t>ge'ulim</a:t>
            </a:r>
            <a:r>
              <a:rPr lang="pt-BR" sz="4000" i="1" dirty="0">
                <a:solidFill>
                  <a:srgbClr val="000000"/>
                </a:solidFill>
                <a:latin typeface="Times New Roman"/>
              </a:rPr>
              <a:t>, </a:t>
            </a:r>
            <a:r>
              <a:rPr lang="pt-BR" sz="4000" dirty="0" err="1">
                <a:solidFill>
                  <a:srgbClr val="000000"/>
                </a:solidFill>
                <a:latin typeface="Times New Roman"/>
              </a:rPr>
              <a:t>Is</a:t>
            </a:r>
            <a:r>
              <a:rPr lang="pt-BR" sz="4000" dirty="0">
                <a:solidFill>
                  <a:srgbClr val="000000"/>
                </a:solidFill>
                <a:latin typeface="Times New Roman"/>
              </a:rPr>
              <a:t> 35.9; 62.12)</a:t>
            </a:r>
            <a:endParaRPr lang="pt-BR" sz="40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020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99592" y="1988840"/>
            <a:ext cx="7408333" cy="3450696"/>
          </a:xfrm>
        </p:spPr>
        <p:txBody>
          <a:bodyPr>
            <a:noAutofit/>
          </a:bodyPr>
          <a:lstStyle/>
          <a:p>
            <a:pPr algn="just"/>
            <a:r>
              <a:rPr lang="pt-BR" sz="4000" dirty="0">
                <a:solidFill>
                  <a:srgbClr val="000000"/>
                </a:solidFill>
                <a:latin typeface="Times New Roman"/>
              </a:rPr>
              <a:t>No Novo Testamento, Jesus é tanto o "Resgatador" quanto o "resgate"; os pecadores perdidos são os "resgatados". Ele declara que veio "para dar a sua vida em resgate [gr. </a:t>
            </a:r>
            <a:r>
              <a:rPr lang="pt-BR" sz="4000" i="1" dirty="0" err="1">
                <a:solidFill>
                  <a:srgbClr val="000000"/>
                </a:solidFill>
                <a:latin typeface="Times New Roman"/>
              </a:rPr>
              <a:t>lutron</a:t>
            </a:r>
            <a:r>
              <a:rPr lang="pt-BR" sz="4000" i="1" dirty="0">
                <a:solidFill>
                  <a:srgbClr val="000000"/>
                </a:solidFill>
                <a:latin typeface="Times New Roman"/>
              </a:rPr>
              <a:t>] </a:t>
            </a:r>
            <a:r>
              <a:rPr lang="pt-BR" sz="4000" dirty="0">
                <a:solidFill>
                  <a:srgbClr val="000000"/>
                </a:solidFill>
                <a:latin typeface="Times New Roman"/>
              </a:rPr>
              <a:t>de muitos" (</a:t>
            </a:r>
            <a:r>
              <a:rPr lang="pt-BR" sz="4000" dirty="0" err="1">
                <a:solidFill>
                  <a:srgbClr val="000000"/>
                </a:solidFill>
                <a:latin typeface="Times New Roman"/>
              </a:rPr>
              <a:t>Mt</a:t>
            </a:r>
            <a:r>
              <a:rPr lang="pt-BR" sz="4000" dirty="0">
                <a:solidFill>
                  <a:srgbClr val="000000"/>
                </a:solidFill>
                <a:latin typeface="Times New Roman"/>
              </a:rPr>
              <a:t> 20.28; Mc 10.45). </a:t>
            </a:r>
            <a:endParaRPr lang="pt-BR" sz="40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374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72067" y="1268760"/>
            <a:ext cx="7408333" cy="4857403"/>
          </a:xfrm>
        </p:spPr>
        <p:txBody>
          <a:bodyPr>
            <a:noAutofit/>
          </a:bodyPr>
          <a:lstStyle/>
          <a:p>
            <a:pPr algn="just"/>
            <a:r>
              <a:rPr lang="pt-BR" sz="3200" dirty="0">
                <a:solidFill>
                  <a:srgbClr val="000000"/>
                </a:solidFill>
                <a:latin typeface="Times New Roman"/>
              </a:rPr>
              <a:t>A sua redenção conseguiu para nós o perdão dos pecados (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Ef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1.7) e nos libertou deles (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Hb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9.15). Ele, ao entregar-se por nós, remiu-nos "de toda iniquidade [gr. </a:t>
            </a:r>
            <a:r>
              <a:rPr lang="pt-BR" sz="3200" i="1" dirty="0">
                <a:solidFill>
                  <a:srgbClr val="000000"/>
                </a:solidFill>
                <a:latin typeface="Times New Roman"/>
              </a:rPr>
              <a:t>anomia]" 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(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Tt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2.14), mas não para usar a "liberdade para dar ocasião à carne" (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Gl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5.13) ou como "cobertura da malícia" (1 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Pe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2.16). </a:t>
            </a:r>
            <a:r>
              <a:rPr lang="pt-BR" sz="3200" i="1" dirty="0">
                <a:solidFill>
                  <a:srgbClr val="000000"/>
                </a:solidFill>
                <a:latin typeface="Times New Roman"/>
              </a:rPr>
              <a:t>(Anomia é 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a mesma palavra que Paulo usa em 2,Tessalonicenses 2.3, ao referir-se ao "homem do pecado".) </a:t>
            </a:r>
            <a:endParaRPr lang="pt-BR" sz="32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131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72067" y="836712"/>
            <a:ext cx="7408333" cy="5289451"/>
          </a:xfrm>
        </p:spPr>
        <p:txBody>
          <a:bodyPr>
            <a:noAutofit/>
          </a:bodyPr>
          <a:lstStyle/>
          <a:p>
            <a:pPr algn="just"/>
            <a:r>
              <a:rPr lang="pt-BR" sz="3200" dirty="0">
                <a:solidFill>
                  <a:srgbClr val="000000"/>
                </a:solidFill>
                <a:latin typeface="Times New Roman"/>
              </a:rPr>
              <a:t>Pedro diz que "fostes resgatados da vossa vã maneira de viver que, por tradição, recebestes dos vossos pais" (1 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Pe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1.18). Não podemos ter certeza de quem são os "pais". Seriam pagãos, judeus, ou ambos? Ambos, provavelmente, pois o Novo Testamento considera fúteis os modos pagãos (At 14.15; 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Rm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1.21; 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Ef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4.17) e também vê certa futilidade nas práticas externas da religião judaica (At 15.10; 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Gl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2.16; 5.1; </a:t>
            </a:r>
            <a:r>
              <a:rPr lang="pt-BR" sz="3200" dirty="0" err="1">
                <a:solidFill>
                  <a:srgbClr val="000000"/>
                </a:solidFill>
                <a:latin typeface="Times New Roman"/>
              </a:rPr>
              <a:t>Hb</a:t>
            </a:r>
            <a:r>
              <a:rPr lang="pt-BR" sz="3200" dirty="0">
                <a:solidFill>
                  <a:srgbClr val="000000"/>
                </a:solidFill>
                <a:latin typeface="Times New Roman"/>
              </a:rPr>
              <a:t> 9.10,25,26; 10.3,4). </a:t>
            </a:r>
            <a:endParaRPr lang="pt-BR" sz="32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97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72067" y="1268760"/>
            <a:ext cx="7408333" cy="4857403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3600" dirty="0">
                <a:solidFill>
                  <a:srgbClr val="000000"/>
                </a:solidFill>
                <a:latin typeface="Times New Roman"/>
              </a:rPr>
              <a:t>H. C. Thiessen reflete o pensamento do Sínodo de </a:t>
            </a:r>
            <a:r>
              <a:rPr lang="pt-BR" sz="3600" dirty="0" err="1">
                <a:solidFill>
                  <a:srgbClr val="000000"/>
                </a:solidFill>
                <a:latin typeface="Times New Roman"/>
              </a:rPr>
              <a:t>Dort</a:t>
            </a:r>
            <a:r>
              <a:rPr lang="pt-BR" sz="3600" dirty="0">
                <a:solidFill>
                  <a:srgbClr val="000000"/>
                </a:solidFill>
                <a:latin typeface="Times New Roman"/>
              </a:rPr>
              <a:t> (1618-19): "Concluímos que a expiação é ilimitada no sentido de estar à disposição de todos; é limitada no sentido de ser eficaz somente para aqueles que </a:t>
            </a:r>
            <a:r>
              <a:rPr lang="pt-BR" sz="3600" dirty="0" smtClean="0">
                <a:solidFill>
                  <a:srgbClr val="000000"/>
                </a:solidFill>
                <a:latin typeface="Times New Roman"/>
              </a:rPr>
              <a:t>creem. </a:t>
            </a:r>
            <a:r>
              <a:rPr lang="pt-BR" sz="3600" dirty="0">
                <a:solidFill>
                  <a:srgbClr val="000000"/>
                </a:solidFill>
                <a:latin typeface="Times New Roman"/>
              </a:rPr>
              <a:t>Está à disposição de todos, mas é eficiente apenas para os eleitos"</a:t>
            </a:r>
            <a:endParaRPr lang="pt-BR" sz="36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430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99592" y="1772816"/>
            <a:ext cx="7408333" cy="475252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800" dirty="0" smtClean="0">
                <a:solidFill>
                  <a:srgbClr val="000000"/>
                </a:solidFill>
                <a:latin typeface="Times New Roman"/>
              </a:rPr>
              <a:t>É relevante </a:t>
            </a:r>
            <a:r>
              <a:rPr lang="pt-BR" sz="2800" dirty="0">
                <a:solidFill>
                  <a:srgbClr val="000000"/>
                </a:solidFill>
                <a:latin typeface="Times New Roman"/>
              </a:rPr>
              <a:t>que em quatro ocasiões Paulo vincule o amor à eleição ou à predestinação: "Sabendo, amados irmãos, que a vossa eleição [gr. </a:t>
            </a:r>
            <a:r>
              <a:rPr lang="pt-BR" sz="2800" i="1" dirty="0" err="1">
                <a:solidFill>
                  <a:srgbClr val="000000"/>
                </a:solidFill>
                <a:latin typeface="Times New Roman"/>
              </a:rPr>
              <a:t>eklogên</a:t>
            </a:r>
            <a:r>
              <a:rPr lang="pt-BR" sz="2800" i="1" dirty="0">
                <a:solidFill>
                  <a:srgbClr val="000000"/>
                </a:solidFill>
                <a:latin typeface="Times New Roman"/>
              </a:rPr>
              <a:t>] </a:t>
            </a:r>
            <a:r>
              <a:rPr lang="pt-BR" sz="2800" dirty="0">
                <a:solidFill>
                  <a:srgbClr val="000000"/>
                </a:solidFill>
                <a:latin typeface="Times New Roman"/>
              </a:rPr>
              <a:t>é de Deus" (1 </a:t>
            </a:r>
            <a:r>
              <a:rPr lang="pt-BR" sz="2800" dirty="0" err="1">
                <a:solidFill>
                  <a:srgbClr val="000000"/>
                </a:solidFill>
                <a:latin typeface="Times New Roman"/>
              </a:rPr>
              <a:t>Ts</a:t>
            </a:r>
            <a:r>
              <a:rPr lang="pt-BR" sz="2800" dirty="0">
                <a:solidFill>
                  <a:srgbClr val="000000"/>
                </a:solidFill>
                <a:latin typeface="Times New Roman"/>
              </a:rPr>
              <a:t> 1.4). "Como eleitos [gr. </a:t>
            </a:r>
            <a:r>
              <a:rPr lang="pt-BR" sz="2800" i="1" dirty="0" err="1">
                <a:solidFill>
                  <a:srgbClr val="000000"/>
                </a:solidFill>
                <a:latin typeface="Times New Roman"/>
              </a:rPr>
              <a:t>eklektoi</a:t>
            </a:r>
            <a:r>
              <a:rPr lang="pt-BR" sz="2800" i="1" dirty="0" smtClean="0">
                <a:solidFill>
                  <a:srgbClr val="000000"/>
                </a:solidFill>
                <a:latin typeface="Times New Roman"/>
              </a:rPr>
              <a:t>] </a:t>
            </a:r>
            <a:r>
              <a:rPr lang="pt-BR" sz="2800" dirty="0">
                <a:solidFill>
                  <a:srgbClr val="000000"/>
                </a:solidFill>
                <a:latin typeface="Times New Roman"/>
              </a:rPr>
              <a:t>de Deus, santos e amados..". (Cl 3.12) - nesse contexto, amados por Deus. "Como também nos elegeu [gr. </a:t>
            </a:r>
            <a:r>
              <a:rPr lang="pt-BR" sz="2800" i="1" dirty="0" err="1">
                <a:solidFill>
                  <a:srgbClr val="000000"/>
                </a:solidFill>
                <a:latin typeface="Times New Roman"/>
              </a:rPr>
              <a:t>exelaxato</a:t>
            </a:r>
            <a:r>
              <a:rPr lang="pt-BR" sz="2800" i="1" dirty="0">
                <a:solidFill>
                  <a:srgbClr val="000000"/>
                </a:solidFill>
                <a:latin typeface="Times New Roman"/>
              </a:rPr>
              <a:t>] </a:t>
            </a:r>
            <a:r>
              <a:rPr lang="pt-BR" sz="2800" dirty="0">
                <a:solidFill>
                  <a:srgbClr val="000000"/>
                </a:solidFill>
                <a:latin typeface="Times New Roman"/>
              </a:rPr>
              <a:t>nele antes da fundação do mundo... e nos predestinou para filhos de adoção por Jesus Cristo, para si mesmo, segundo o beneplácito [gr. </a:t>
            </a:r>
            <a:r>
              <a:rPr lang="pt-BR" sz="2800" i="1" dirty="0" err="1">
                <a:solidFill>
                  <a:srgbClr val="000000"/>
                </a:solidFill>
                <a:latin typeface="Times New Roman"/>
              </a:rPr>
              <a:t>eudokia</a:t>
            </a:r>
            <a:r>
              <a:rPr lang="pt-BR" sz="2800" i="1" dirty="0">
                <a:solidFill>
                  <a:srgbClr val="000000"/>
                </a:solidFill>
                <a:latin typeface="Times New Roman"/>
              </a:rPr>
              <a:t>] </a:t>
            </a:r>
            <a:r>
              <a:rPr lang="pt-BR" sz="2800" dirty="0">
                <a:solidFill>
                  <a:srgbClr val="000000"/>
                </a:solidFill>
                <a:latin typeface="Times New Roman"/>
              </a:rPr>
              <a:t>de sua vontade" (</a:t>
            </a:r>
            <a:r>
              <a:rPr lang="pt-BR" sz="2800" dirty="0" err="1">
                <a:solidFill>
                  <a:srgbClr val="000000"/>
                </a:solidFill>
                <a:latin typeface="Times New Roman"/>
              </a:rPr>
              <a:t>Ef</a:t>
            </a:r>
            <a:r>
              <a:rPr lang="pt-BR" sz="2800" dirty="0">
                <a:solidFill>
                  <a:srgbClr val="000000"/>
                </a:solidFill>
                <a:latin typeface="Times New Roman"/>
              </a:rPr>
              <a:t> 1.4,5). </a:t>
            </a:r>
            <a:endParaRPr lang="pt-BR" sz="28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000000"/>
                </a:solidFill>
                <a:latin typeface="Times New Roman"/>
              </a:rPr>
              <a:t>A ELEIÇÃO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12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72067" y="1484784"/>
            <a:ext cx="7408333" cy="4641379"/>
          </a:xfrm>
        </p:spPr>
        <p:txBody>
          <a:bodyPr>
            <a:noAutofit/>
          </a:bodyPr>
          <a:lstStyle/>
          <a:p>
            <a:pPr algn="just"/>
            <a:r>
              <a:rPr lang="pt-BR" sz="4000" dirty="0">
                <a:solidFill>
                  <a:srgbClr val="000000"/>
                </a:solidFill>
                <a:latin typeface="Times New Roman"/>
              </a:rPr>
              <a:t>O Deus que elege é o Deus que ama, e Ele ama o mundo. Tornar-se-ia válido o conceito de um Deus que arbitrariamente escolhe alguns e desconsidera os demais, deixando-os ir à perdição eterna, diante de um Deus que ama o mundo? </a:t>
            </a:r>
            <a:endParaRPr lang="pt-BR" sz="40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310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48</TotalTime>
  <Words>1894</Words>
  <Application>Microsoft Office PowerPoint</Application>
  <PresentationFormat>Apresentação na tela (4:3)</PresentationFormat>
  <Paragraphs>42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29" baseType="lpstr">
      <vt:lpstr>Forma de Onda</vt:lpstr>
      <vt:lpstr>Soteriologia</vt:lpstr>
      <vt:lpstr>A REDENÇÃO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 ELEIÇÃO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 ARREPENDIMENTO E A FÉ </vt:lpstr>
      <vt:lpstr>Apresentação do PowerPoint</vt:lpstr>
      <vt:lpstr>Apresentação do PowerPoint</vt:lpstr>
      <vt:lpstr>Apresentação do PowerPoint</vt:lpstr>
      <vt:lpstr>Apresentação do PowerPoint</vt:lpstr>
      <vt:lpstr>A REGENERAÇÃO </vt:lpstr>
      <vt:lpstr>Apresentação do PowerPoint</vt:lpstr>
      <vt:lpstr>A JUSTIFICAÇÃO </vt:lpstr>
      <vt:lpstr>Apresentação do PowerPoint</vt:lpstr>
      <vt:lpstr>Apresentação do PowerPoint</vt:lpstr>
      <vt:lpstr>Apresentação do PowerPoint</vt:lpstr>
      <vt:lpstr>A ADOÇÃO </vt:lpstr>
      <vt:lpstr>Apresentação do PowerPoint</vt:lpstr>
      <vt:lpstr>Apresentação do PowerPoint</vt:lpstr>
      <vt:lpstr>Glorificação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Soteriologia</dc:title>
  <dc:creator>secinvt</dc:creator>
  <cp:lastModifiedBy>Pr. Ruben</cp:lastModifiedBy>
  <cp:revision>9</cp:revision>
  <dcterms:created xsi:type="dcterms:W3CDTF">2013-05-16T21:27:50Z</dcterms:created>
  <dcterms:modified xsi:type="dcterms:W3CDTF">2015-03-09T06:24:19Z</dcterms:modified>
</cp:coreProperties>
</file>