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78" r:id="rId6"/>
    <p:sldId id="261" r:id="rId7"/>
    <p:sldId id="262" r:id="rId8"/>
    <p:sldId id="263" r:id="rId9"/>
    <p:sldId id="264" r:id="rId10"/>
    <p:sldId id="265" r:id="rId11"/>
    <p:sldId id="279" r:id="rId12"/>
    <p:sldId id="266" r:id="rId13"/>
    <p:sldId id="267" r:id="rId14"/>
    <p:sldId id="268" r:id="rId15"/>
    <p:sldId id="269" r:id="rId16"/>
    <p:sldId id="270" r:id="rId17"/>
    <p:sldId id="271" r:id="rId18"/>
    <p:sldId id="272" r:id="rId19"/>
    <p:sldId id="273" r:id="rId20"/>
    <p:sldId id="274" r:id="rId21"/>
    <p:sldId id="275" r:id="rId22"/>
    <p:sldId id="276" r:id="rId23"/>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90" y="-62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pt-BR" smtClean="0"/>
              <a:t>Clique para editar o título mestre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7" name="Date Placeholder 6"/>
          <p:cNvSpPr>
            <a:spLocks noGrp="1"/>
          </p:cNvSpPr>
          <p:nvPr>
            <p:ph type="dt" sz="half" idx="10"/>
          </p:nvPr>
        </p:nvSpPr>
        <p:spPr/>
        <p:txBody>
          <a:bodyPr/>
          <a:lstStyle/>
          <a:p>
            <a:fld id="{0B0E70BF-F1C1-4F74-8947-7FBB6378CEE1}" type="datetimeFigureOut">
              <a:rPr lang="pt-BR" smtClean="0"/>
              <a:t>24/03/2015</a:t>
            </a:fld>
            <a:endParaRPr lang="pt-BR" dirty="0"/>
          </a:p>
        </p:txBody>
      </p:sp>
      <p:sp>
        <p:nvSpPr>
          <p:cNvPr id="8" name="Slide Number Placeholder 7"/>
          <p:cNvSpPr>
            <a:spLocks noGrp="1"/>
          </p:cNvSpPr>
          <p:nvPr>
            <p:ph type="sldNum" sz="quarter" idx="11"/>
          </p:nvPr>
        </p:nvSpPr>
        <p:spPr/>
        <p:txBody>
          <a:bodyPr/>
          <a:lstStyle/>
          <a:p>
            <a:fld id="{1283B0F6-D608-4C23-B0AF-A309BF004215}" type="slidenum">
              <a:rPr lang="pt-BR" smtClean="0"/>
              <a:t>‹nº›</a:t>
            </a:fld>
            <a:endParaRPr lang="pt-BR" dirty="0"/>
          </a:p>
        </p:txBody>
      </p:sp>
      <p:sp>
        <p:nvSpPr>
          <p:cNvPr id="9" name="Footer Placeholder 8"/>
          <p:cNvSpPr>
            <a:spLocks noGrp="1"/>
          </p:cNvSpPr>
          <p:nvPr>
            <p:ph type="ftr" sz="quarter" idx="12"/>
          </p:nvPr>
        </p:nvSpPr>
        <p:spPr/>
        <p:txBody>
          <a:bodyPr/>
          <a:lstStyle/>
          <a:p>
            <a:endParaRPr lang="pt-BR" dirty="0"/>
          </a:p>
        </p:txBody>
      </p:sp>
    </p:spTree>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0B0E70BF-F1C1-4F74-8947-7FBB6378CEE1}" type="datetimeFigureOut">
              <a:rPr lang="pt-BR" smtClean="0"/>
              <a:t>24/03/2015</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1283B0F6-D608-4C23-B0AF-A309BF004215}" type="slidenum">
              <a:rPr lang="pt-BR" smtClean="0"/>
              <a:t>‹nº›</a:t>
            </a:fld>
            <a:endParaRPr lang="pt-BR" dirty="0"/>
          </a:p>
        </p:txBody>
      </p:sp>
    </p:spTree>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0B0E70BF-F1C1-4F74-8947-7FBB6378CEE1}" type="datetimeFigureOut">
              <a:rPr lang="pt-BR" smtClean="0"/>
              <a:t>24/03/2015</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1283B0F6-D608-4C23-B0AF-A309BF004215}" type="slidenum">
              <a:rPr lang="pt-BR" smtClean="0"/>
              <a:t>‹nº›</a:t>
            </a:fld>
            <a:endParaRPr lang="pt-BR" dirty="0"/>
          </a:p>
        </p:txBody>
      </p:sp>
    </p:spTree>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smtClean="0"/>
          </a:p>
        </p:txBody>
      </p:sp>
      <p:sp>
        <p:nvSpPr>
          <p:cNvPr id="4" name="Date Placeholder 3"/>
          <p:cNvSpPr>
            <a:spLocks noGrp="1"/>
          </p:cNvSpPr>
          <p:nvPr>
            <p:ph type="dt" sz="half" idx="10"/>
          </p:nvPr>
        </p:nvSpPr>
        <p:spPr/>
        <p:txBody>
          <a:bodyPr/>
          <a:lstStyle/>
          <a:p>
            <a:fld id="{0B0E70BF-F1C1-4F74-8947-7FBB6378CEE1}" type="datetimeFigureOut">
              <a:rPr lang="pt-BR" smtClean="0"/>
              <a:t>24/03/2015</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1283B0F6-D608-4C23-B0AF-A309BF004215}" type="slidenum">
              <a:rPr lang="pt-BR" smtClean="0"/>
              <a:t>‹nº›</a:t>
            </a:fld>
            <a:endParaRPr lang="pt-BR" dirty="0"/>
          </a:p>
        </p:txBody>
      </p:sp>
    </p:spTree>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pt-BR" smtClean="0"/>
              <a:t>Clique para editar o título mestre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0B0E70BF-F1C1-4F74-8947-7FBB6378CEE1}" type="datetimeFigureOut">
              <a:rPr lang="pt-BR" smtClean="0"/>
              <a:t>24/03/2015</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1283B0F6-D608-4C23-B0AF-A309BF004215}" type="slidenum">
              <a:rPr lang="pt-BR" smtClean="0"/>
              <a:t>‹nº›</a:t>
            </a:fld>
            <a:endParaRPr lang="pt-BR" dirty="0"/>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smtClean="0"/>
          </a:p>
        </p:txBody>
      </p:sp>
      <p:sp>
        <p:nvSpPr>
          <p:cNvPr id="5" name="Date Placeholder 4"/>
          <p:cNvSpPr>
            <a:spLocks noGrp="1"/>
          </p:cNvSpPr>
          <p:nvPr>
            <p:ph type="dt" sz="half" idx="10"/>
          </p:nvPr>
        </p:nvSpPr>
        <p:spPr/>
        <p:txBody>
          <a:bodyPr/>
          <a:lstStyle/>
          <a:p>
            <a:fld id="{0B0E70BF-F1C1-4F74-8947-7FBB6378CEE1}" type="datetimeFigureOut">
              <a:rPr lang="pt-BR" smtClean="0"/>
              <a:t>24/03/2015</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1283B0F6-D608-4C23-B0AF-A309BF004215}" type="slidenum">
              <a:rPr lang="pt-BR" smtClean="0"/>
              <a:t>‹nº›</a:t>
            </a:fld>
            <a:endParaRPr lang="pt-BR" dirty="0"/>
          </a:p>
        </p:txBody>
      </p:sp>
      <p:sp>
        <p:nvSpPr>
          <p:cNvPr id="9" name="Content Placeholder 8"/>
          <p:cNvSpPr>
            <a:spLocks noGrp="1"/>
          </p:cNvSpPr>
          <p:nvPr>
            <p:ph sz="quarter" idx="13"/>
          </p:nvPr>
        </p:nvSpPr>
        <p:spPr>
          <a:xfrm>
            <a:off x="365760" y="1600200"/>
            <a:ext cx="4041648" cy="452628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Tree>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7" name="Date Placeholder 6"/>
          <p:cNvSpPr>
            <a:spLocks noGrp="1"/>
          </p:cNvSpPr>
          <p:nvPr>
            <p:ph type="dt" sz="half" idx="10"/>
          </p:nvPr>
        </p:nvSpPr>
        <p:spPr/>
        <p:txBody>
          <a:bodyPr/>
          <a:lstStyle/>
          <a:p>
            <a:fld id="{0B0E70BF-F1C1-4F74-8947-7FBB6378CEE1}" type="datetimeFigureOut">
              <a:rPr lang="pt-BR" smtClean="0"/>
              <a:t>24/03/2015</a:t>
            </a:fld>
            <a:endParaRPr lang="pt-BR" dirty="0"/>
          </a:p>
        </p:txBody>
      </p:sp>
      <p:sp>
        <p:nvSpPr>
          <p:cNvPr id="8" name="Footer Placeholder 7"/>
          <p:cNvSpPr>
            <a:spLocks noGrp="1"/>
          </p:cNvSpPr>
          <p:nvPr>
            <p:ph type="ftr" sz="quarter" idx="11"/>
          </p:nvPr>
        </p:nvSpPr>
        <p:spPr/>
        <p:txBody>
          <a:bodyPr/>
          <a:lstStyle/>
          <a:p>
            <a:endParaRPr lang="pt-BR" dirty="0"/>
          </a:p>
        </p:txBody>
      </p:sp>
      <p:sp>
        <p:nvSpPr>
          <p:cNvPr id="9" name="Slide Number Placeholder 8"/>
          <p:cNvSpPr>
            <a:spLocks noGrp="1"/>
          </p:cNvSpPr>
          <p:nvPr>
            <p:ph type="sldNum" sz="quarter" idx="12"/>
          </p:nvPr>
        </p:nvSpPr>
        <p:spPr/>
        <p:txBody>
          <a:bodyPr/>
          <a:lstStyle/>
          <a:p>
            <a:fld id="{1283B0F6-D608-4C23-B0AF-A309BF004215}" type="slidenum">
              <a:rPr lang="pt-BR" smtClean="0"/>
              <a:t>‹nº›</a:t>
            </a:fld>
            <a:endParaRPr lang="pt-BR" dirty="0"/>
          </a:p>
        </p:txBody>
      </p:sp>
      <p:sp>
        <p:nvSpPr>
          <p:cNvPr id="11" name="Content Placeholder 10"/>
          <p:cNvSpPr>
            <a:spLocks noGrp="1"/>
          </p:cNvSpPr>
          <p:nvPr>
            <p:ph sz="quarter" idx="13"/>
          </p:nvPr>
        </p:nvSpPr>
        <p:spPr>
          <a:xfrm>
            <a:off x="457200" y="2212848"/>
            <a:ext cx="4041648" cy="3913632"/>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0B0E70BF-F1C1-4F74-8947-7FBB6378CEE1}" type="datetimeFigureOut">
              <a:rPr lang="pt-BR" smtClean="0"/>
              <a:t>24/03/2015</a:t>
            </a:fld>
            <a:endParaRPr lang="pt-BR" dirty="0"/>
          </a:p>
        </p:txBody>
      </p:sp>
      <p:sp>
        <p:nvSpPr>
          <p:cNvPr id="4" name="Footer Placeholder 3"/>
          <p:cNvSpPr>
            <a:spLocks noGrp="1"/>
          </p:cNvSpPr>
          <p:nvPr>
            <p:ph type="ftr" sz="quarter" idx="11"/>
          </p:nvPr>
        </p:nvSpPr>
        <p:spPr/>
        <p:txBody>
          <a:bodyPr/>
          <a:lstStyle/>
          <a:p>
            <a:endParaRPr lang="pt-BR" dirty="0"/>
          </a:p>
        </p:txBody>
      </p:sp>
      <p:sp>
        <p:nvSpPr>
          <p:cNvPr id="5" name="Slide Number Placeholder 4"/>
          <p:cNvSpPr>
            <a:spLocks noGrp="1"/>
          </p:cNvSpPr>
          <p:nvPr>
            <p:ph type="sldNum" sz="quarter" idx="12"/>
          </p:nvPr>
        </p:nvSpPr>
        <p:spPr/>
        <p:txBody>
          <a:bodyPr/>
          <a:lstStyle/>
          <a:p>
            <a:fld id="{1283B0F6-D608-4C23-B0AF-A309BF004215}" type="slidenum">
              <a:rPr lang="pt-BR" smtClean="0"/>
              <a:t>‹nº›</a:t>
            </a:fld>
            <a:endParaRPr lang="pt-BR" dirty="0"/>
          </a:p>
        </p:txBody>
      </p:sp>
    </p:spTree>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0E70BF-F1C1-4F74-8947-7FBB6378CEE1}" type="datetimeFigureOut">
              <a:rPr lang="pt-BR" smtClean="0"/>
              <a:t>24/03/2015</a:t>
            </a:fld>
            <a:endParaRPr lang="pt-BR" dirty="0"/>
          </a:p>
        </p:txBody>
      </p:sp>
      <p:sp>
        <p:nvSpPr>
          <p:cNvPr id="3" name="Footer Placeholder 2"/>
          <p:cNvSpPr>
            <a:spLocks noGrp="1"/>
          </p:cNvSpPr>
          <p:nvPr>
            <p:ph type="ftr" sz="quarter" idx="11"/>
          </p:nvPr>
        </p:nvSpPr>
        <p:spPr/>
        <p:txBody>
          <a:bodyPr/>
          <a:lstStyle/>
          <a:p>
            <a:endParaRPr lang="pt-BR" dirty="0"/>
          </a:p>
        </p:txBody>
      </p:sp>
      <p:sp>
        <p:nvSpPr>
          <p:cNvPr id="4" name="Slide Number Placeholder 3"/>
          <p:cNvSpPr>
            <a:spLocks noGrp="1"/>
          </p:cNvSpPr>
          <p:nvPr>
            <p:ph type="sldNum" sz="quarter" idx="12"/>
          </p:nvPr>
        </p:nvSpPr>
        <p:spPr/>
        <p:txBody>
          <a:bodyPr/>
          <a:lstStyle/>
          <a:p>
            <a:fld id="{1283B0F6-D608-4C23-B0AF-A309BF004215}" type="slidenum">
              <a:rPr lang="pt-BR" smtClean="0"/>
              <a:t>‹nº›</a:t>
            </a:fld>
            <a:endParaRPr lang="pt-BR" dirty="0"/>
          </a:p>
        </p:txBody>
      </p:sp>
    </p:spTree>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pt-BR" smtClean="0"/>
              <a:t>Clique para editar o título mestre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0B0E70BF-F1C1-4F74-8947-7FBB6378CEE1}" type="datetimeFigureOut">
              <a:rPr lang="pt-BR" smtClean="0"/>
              <a:t>24/03/2015</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1283B0F6-D608-4C23-B0AF-A309BF004215}" type="slidenum">
              <a:rPr lang="pt-BR" smtClean="0"/>
              <a:t>‹nº›</a:t>
            </a:fld>
            <a:endParaRPr lang="pt-BR" dirty="0"/>
          </a:p>
        </p:txBody>
      </p:sp>
    </p:spTree>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pt-BR" smtClean="0"/>
              <a:t>Clique para editar o título mestre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0B0E70BF-F1C1-4F74-8947-7FBB6378CEE1}" type="datetimeFigureOut">
              <a:rPr lang="pt-BR" smtClean="0"/>
              <a:t>24/03/2015</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1283B0F6-D608-4C23-B0AF-A309BF004215}" type="slidenum">
              <a:rPr lang="pt-BR" smtClean="0"/>
              <a:t>‹nº›</a:t>
            </a:fld>
            <a:endParaRPr lang="pt-BR" dirty="0"/>
          </a:p>
        </p:txBody>
      </p:sp>
    </p:spTree>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pt-BR" smtClean="0"/>
              <a:t>Clique para editar o título mestre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0B0E70BF-F1C1-4F74-8947-7FBB6378CEE1}" type="datetimeFigureOut">
              <a:rPr lang="pt-BR" smtClean="0"/>
              <a:t>24/03/2015</a:t>
            </a:fld>
            <a:endParaRPr lang="pt-BR" dirty="0"/>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pt-BR" dirty="0"/>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1283B0F6-D608-4C23-B0AF-A309BF004215}" type="slidenum">
              <a:rPr lang="pt-BR" smtClean="0"/>
              <a:t>‹nº›</a:t>
            </a:fld>
            <a:endParaRPr lang="pt-BR" dirty="0"/>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smtClean="0"/>
              <a:t>Escatologia</a:t>
            </a:r>
            <a:endParaRPr lang="pt-BR" dirty="0"/>
          </a:p>
        </p:txBody>
      </p:sp>
      <p:sp>
        <p:nvSpPr>
          <p:cNvPr id="3" name="Subtítulo 2"/>
          <p:cNvSpPr>
            <a:spLocks noGrp="1"/>
          </p:cNvSpPr>
          <p:nvPr>
            <p:ph type="subTitle" idx="1"/>
          </p:nvPr>
        </p:nvSpPr>
        <p:spPr/>
        <p:txBody>
          <a:bodyPr/>
          <a:lstStyle/>
          <a:p>
            <a:r>
              <a:rPr lang="pt-BR" dirty="0" smtClean="0"/>
              <a:t>Prof. Márcio Ruben</a:t>
            </a:r>
            <a:endParaRPr lang="pt-BR" dirty="0"/>
          </a:p>
        </p:txBody>
      </p:sp>
    </p:spTree>
    <p:extLst>
      <p:ext uri="{BB962C8B-B14F-4D97-AF65-F5344CB8AC3E}">
        <p14:creationId xmlns:p14="http://schemas.microsoft.com/office/powerpoint/2010/main" val="3061386271"/>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Segunda Vinda</a:t>
            </a:r>
            <a:endParaRPr lang="pt-BR" b="1" dirty="0"/>
          </a:p>
        </p:txBody>
      </p:sp>
      <p:sp>
        <p:nvSpPr>
          <p:cNvPr id="3" name="Espaço Reservado para Conteúdo 2"/>
          <p:cNvSpPr>
            <a:spLocks noGrp="1"/>
          </p:cNvSpPr>
          <p:nvPr>
            <p:ph idx="1"/>
          </p:nvPr>
        </p:nvSpPr>
        <p:spPr/>
        <p:txBody>
          <a:bodyPr>
            <a:normAutofit/>
          </a:bodyPr>
          <a:lstStyle/>
          <a:p>
            <a:pPr algn="just"/>
            <a:r>
              <a:rPr lang="pt-BR" b="0" i="0" u="none" strike="noStrike" baseline="0" dirty="0" smtClean="0">
                <a:solidFill>
                  <a:srgbClr val="000000"/>
                </a:solidFill>
                <a:latin typeface="Times New Roman"/>
              </a:rPr>
              <a:t>A maioria dos </a:t>
            </a:r>
            <a:r>
              <a:rPr lang="pt-BR" b="0" i="0" u="none" strike="noStrike" baseline="0" dirty="0" err="1" smtClean="0">
                <a:solidFill>
                  <a:srgbClr val="000000"/>
                </a:solidFill>
                <a:latin typeface="Times New Roman"/>
              </a:rPr>
              <a:t>amilenistas</a:t>
            </a:r>
            <a:r>
              <a:rPr lang="pt-BR" b="0" i="0" u="none" strike="noStrike" baseline="0" dirty="0" smtClean="0">
                <a:solidFill>
                  <a:srgbClr val="000000"/>
                </a:solidFill>
                <a:latin typeface="Times New Roman"/>
              </a:rPr>
              <a:t> e </a:t>
            </a:r>
            <a:r>
              <a:rPr lang="pt-BR" b="0" i="0" u="none" strike="noStrike" baseline="0" dirty="0" err="1" smtClean="0">
                <a:solidFill>
                  <a:srgbClr val="000000"/>
                </a:solidFill>
                <a:latin typeface="Times New Roman"/>
              </a:rPr>
              <a:t>pósmilenistas</a:t>
            </a:r>
            <a:r>
              <a:rPr lang="pt-BR" b="0" i="0" u="none" strike="noStrike" baseline="0" dirty="0" smtClean="0">
                <a:solidFill>
                  <a:srgbClr val="000000"/>
                </a:solidFill>
                <a:latin typeface="Times New Roman"/>
              </a:rPr>
              <a:t>, ao tratarem da Segunda Vinda de Cristo, entendem que esses dois aspectos (arrebatamento e juízo) ocorrem em conexão com uma só descida do Senhor Jesus, seguida pelo Juízo Final geral. Os </a:t>
            </a:r>
            <a:r>
              <a:rPr lang="pt-BR" b="0" i="0" u="none" strike="noStrike" baseline="0" dirty="0" err="1" smtClean="0">
                <a:solidFill>
                  <a:srgbClr val="000000"/>
                </a:solidFill>
                <a:latin typeface="Times New Roman"/>
              </a:rPr>
              <a:t>premilenistas</a:t>
            </a:r>
            <a:r>
              <a:rPr lang="pt-BR" b="0" i="0" u="none" strike="noStrike" baseline="0" dirty="0" smtClean="0">
                <a:solidFill>
                  <a:srgbClr val="000000"/>
                </a:solidFill>
                <a:latin typeface="Times New Roman"/>
              </a:rPr>
              <a:t>, que são historicistas, concordam, porque não veem um período especial de grande tribulação no fim da Era da Igreja. Os </a:t>
            </a:r>
            <a:r>
              <a:rPr lang="pt-BR" b="0" i="0" u="none" strike="noStrike" baseline="0" dirty="0" err="1" smtClean="0">
                <a:solidFill>
                  <a:srgbClr val="000000"/>
                </a:solidFill>
                <a:latin typeface="Times New Roman"/>
              </a:rPr>
              <a:t>premilenistas</a:t>
            </a:r>
            <a:r>
              <a:rPr lang="pt-BR" b="0" i="0" u="none" strike="noStrike" baseline="0" dirty="0" smtClean="0">
                <a:solidFill>
                  <a:srgbClr val="000000"/>
                </a:solidFill>
                <a:latin typeface="Times New Roman"/>
              </a:rPr>
              <a:t>, que são futuristas, reconhecem uma "Grande Tribulação" no fim da presente era, mas estão divididos entre </a:t>
            </a:r>
            <a:r>
              <a:rPr lang="pt-BR" b="0" i="0" u="none" strike="noStrike" baseline="0" dirty="0" err="1" smtClean="0">
                <a:solidFill>
                  <a:srgbClr val="000000"/>
                </a:solidFill>
                <a:latin typeface="Times New Roman"/>
              </a:rPr>
              <a:t>pré</a:t>
            </a:r>
            <a:r>
              <a:rPr lang="pt-BR" b="0" i="0" u="none" strike="noStrike" baseline="0" dirty="0" smtClean="0">
                <a:solidFill>
                  <a:srgbClr val="000000"/>
                </a:solidFill>
                <a:latin typeface="Times New Roman"/>
              </a:rPr>
              <a:t>, </a:t>
            </a:r>
            <a:r>
              <a:rPr lang="pt-BR" b="0" i="0" u="none" strike="noStrike" baseline="0" dirty="0" err="1" smtClean="0">
                <a:solidFill>
                  <a:srgbClr val="000000"/>
                </a:solidFill>
                <a:latin typeface="Times New Roman"/>
              </a:rPr>
              <a:t>midi</a:t>
            </a:r>
            <a:r>
              <a:rPr lang="pt-BR" b="0" i="0" u="none" strike="noStrike" baseline="0" dirty="0" smtClean="0">
                <a:solidFill>
                  <a:srgbClr val="000000"/>
                </a:solidFill>
                <a:latin typeface="Times New Roman"/>
              </a:rPr>
              <a:t>, e pós-</a:t>
            </a:r>
            <a:r>
              <a:rPr lang="pt-BR" b="0" i="0" u="none" strike="noStrike" baseline="0" dirty="0" err="1" smtClean="0">
                <a:solidFill>
                  <a:srgbClr val="000000"/>
                </a:solidFill>
                <a:latin typeface="Times New Roman"/>
              </a:rPr>
              <a:t>tribulacionistas</a:t>
            </a:r>
            <a:r>
              <a:rPr lang="pt-BR" b="0" i="0" u="none" strike="noStrike" baseline="0" dirty="0" smtClean="0">
                <a:solidFill>
                  <a:srgbClr val="000000"/>
                </a:solidFill>
                <a:latin typeface="Times New Roman"/>
              </a:rPr>
              <a:t>. </a:t>
            </a:r>
            <a:endParaRPr lang="pt-BR" dirty="0"/>
          </a:p>
        </p:txBody>
      </p:sp>
    </p:spTree>
    <p:extLst>
      <p:ext uri="{BB962C8B-B14F-4D97-AF65-F5344CB8AC3E}">
        <p14:creationId xmlns:p14="http://schemas.microsoft.com/office/powerpoint/2010/main" val="505624176"/>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Daniel 9.26,27</a:t>
            </a:r>
            <a:endParaRPr lang="pt-BR" dirty="0"/>
          </a:p>
        </p:txBody>
      </p:sp>
      <p:sp>
        <p:nvSpPr>
          <p:cNvPr id="3" name="Espaço Reservado para Conteúdo 2"/>
          <p:cNvSpPr>
            <a:spLocks noGrp="1"/>
          </p:cNvSpPr>
          <p:nvPr>
            <p:ph idx="1"/>
          </p:nvPr>
        </p:nvSpPr>
        <p:spPr/>
        <p:txBody>
          <a:bodyPr>
            <a:normAutofit/>
          </a:bodyPr>
          <a:lstStyle/>
          <a:p>
            <a:pPr algn="just"/>
            <a:r>
              <a:rPr lang="pt-BR" b="0" i="0" u="none" strike="noStrike" baseline="0" dirty="0" smtClean="0">
                <a:solidFill>
                  <a:srgbClr val="000000"/>
                </a:solidFill>
                <a:latin typeface="Times New Roman"/>
              </a:rPr>
              <a:t>A maioria dos </a:t>
            </a:r>
            <a:r>
              <a:rPr lang="pt-BR" b="0" i="0" u="none" strike="noStrike" baseline="0" dirty="0" err="1" smtClean="0">
                <a:solidFill>
                  <a:srgbClr val="000000"/>
                </a:solidFill>
                <a:latin typeface="Times New Roman"/>
              </a:rPr>
              <a:t>premilenistas</a:t>
            </a:r>
            <a:r>
              <a:rPr lang="pt-BR" b="0" i="0" u="none" strike="noStrike" baseline="0" dirty="0" smtClean="0">
                <a:solidFill>
                  <a:srgbClr val="000000"/>
                </a:solidFill>
                <a:latin typeface="Times New Roman"/>
              </a:rPr>
              <a:t>, inclusive os </a:t>
            </a:r>
            <a:r>
              <a:rPr lang="pt-BR" b="0" i="0" u="none" strike="noStrike" baseline="0" dirty="0" err="1" smtClean="0">
                <a:solidFill>
                  <a:srgbClr val="000000"/>
                </a:solidFill>
                <a:latin typeface="Times New Roman"/>
              </a:rPr>
              <a:t>dispensacionalistas</a:t>
            </a:r>
            <a:r>
              <a:rPr lang="pt-BR" b="0" i="0" u="none" strike="noStrike" baseline="0" dirty="0" smtClean="0">
                <a:solidFill>
                  <a:srgbClr val="000000"/>
                </a:solidFill>
                <a:latin typeface="Times New Roman"/>
              </a:rPr>
              <a:t> e os não-</a:t>
            </a:r>
            <a:r>
              <a:rPr lang="pt-BR" b="0" i="0" u="none" strike="noStrike" baseline="0" dirty="0" err="1" smtClean="0">
                <a:solidFill>
                  <a:srgbClr val="000000"/>
                </a:solidFill>
                <a:latin typeface="Times New Roman"/>
              </a:rPr>
              <a:t>dispensacionalistas</a:t>
            </a:r>
            <a:r>
              <a:rPr lang="pt-BR" b="0" i="0" u="none" strike="noStrike" baseline="0" dirty="0" smtClean="0">
                <a:solidFill>
                  <a:srgbClr val="000000"/>
                </a:solidFill>
                <a:latin typeface="Times New Roman"/>
              </a:rPr>
              <a:t>, identificam a Tribulação com a Septuagésima Semana (período de sete anos) de Daniel 9.27. Depois de o Messias ser "tirado" (</a:t>
            </a:r>
            <a:r>
              <a:rPr lang="pt-BR" b="0" i="0" u="none" strike="noStrike" baseline="0" dirty="0" err="1" smtClean="0">
                <a:solidFill>
                  <a:srgbClr val="000000"/>
                </a:solidFill>
                <a:latin typeface="Times New Roman"/>
              </a:rPr>
              <a:t>Dn</a:t>
            </a:r>
            <a:r>
              <a:rPr lang="pt-BR" b="0" i="0" u="none" strike="noStrike" baseline="0" dirty="0" smtClean="0">
                <a:solidFill>
                  <a:srgbClr val="000000"/>
                </a:solidFill>
                <a:latin typeface="Times New Roman"/>
              </a:rPr>
              <a:t> 9.26), "o povo do príncipe, que há de vir" destruiria a cidade de Jerusalém e o Templo. Essa profecia foi cumprida em 70 </a:t>
            </a:r>
            <a:r>
              <a:rPr lang="pt-BR" b="0" i="0" u="none" strike="noStrike" baseline="0" dirty="0" err="1" smtClean="0">
                <a:solidFill>
                  <a:srgbClr val="000000"/>
                </a:solidFill>
                <a:latin typeface="Times New Roman"/>
              </a:rPr>
              <a:t>d.C</a:t>
            </a:r>
            <a:r>
              <a:rPr lang="pt-BR" b="0" i="0" u="none" strike="noStrike" baseline="0" dirty="0" smtClean="0">
                <a:solidFill>
                  <a:srgbClr val="000000"/>
                </a:solidFill>
                <a:latin typeface="Times New Roman"/>
              </a:rPr>
              <a:t>, sendo os romanos o povo em pauta. O versículo seguinte (</a:t>
            </a:r>
            <a:r>
              <a:rPr lang="pt-BR" b="0" i="0" u="none" strike="noStrike" baseline="0" dirty="0" err="1" smtClean="0">
                <a:solidFill>
                  <a:srgbClr val="000000"/>
                </a:solidFill>
                <a:latin typeface="Times New Roman"/>
              </a:rPr>
              <a:t>Dn</a:t>
            </a:r>
            <a:r>
              <a:rPr lang="pt-BR" b="0" i="0" u="none" strike="noStrike" baseline="0" dirty="0" smtClean="0">
                <a:solidFill>
                  <a:srgbClr val="000000"/>
                </a:solidFill>
                <a:latin typeface="Times New Roman"/>
              </a:rPr>
              <a:t> 9.27) passa a falar de um governante que virá e fará um concerto com Israel, que ele mesmo violará depois de três anos e meio. Em seguida, ele há de se declarar o próprio Deus, proibindo a adoração ao Senhor (cf. 2 </a:t>
            </a:r>
            <a:r>
              <a:rPr lang="pt-BR" b="0" i="0" u="none" strike="noStrike" baseline="0" dirty="0" err="1" smtClean="0">
                <a:solidFill>
                  <a:srgbClr val="000000"/>
                </a:solidFill>
                <a:latin typeface="Times New Roman"/>
              </a:rPr>
              <a:t>Ts</a:t>
            </a:r>
            <a:r>
              <a:rPr lang="pt-BR" b="0" i="0" u="none" strike="noStrike" baseline="0" dirty="0" smtClean="0">
                <a:solidFill>
                  <a:srgbClr val="000000"/>
                </a:solidFill>
                <a:latin typeface="Times New Roman"/>
              </a:rPr>
              <a:t> 2.4). </a:t>
            </a:r>
            <a:endParaRPr lang="pt-BR" dirty="0"/>
          </a:p>
        </p:txBody>
      </p:sp>
    </p:spTree>
    <p:extLst>
      <p:ext uri="{BB962C8B-B14F-4D97-AF65-F5344CB8AC3E}">
        <p14:creationId xmlns:p14="http://schemas.microsoft.com/office/powerpoint/2010/main" val="2331247381"/>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0" i="0" u="none" strike="noStrike" baseline="0" dirty="0" smtClean="0">
                <a:solidFill>
                  <a:srgbClr val="000000"/>
                </a:solidFill>
                <a:latin typeface="Times New Roman"/>
              </a:rPr>
              <a:t>A </a:t>
            </a:r>
            <a:r>
              <a:rPr lang="pt-BR" b="1" i="0" u="none" strike="noStrike" baseline="0" dirty="0" smtClean="0">
                <a:solidFill>
                  <a:srgbClr val="000000"/>
                </a:solidFill>
                <a:latin typeface="Times New Roman"/>
              </a:rPr>
              <a:t>TRIBULAÇÃO </a:t>
            </a:r>
            <a:endParaRPr lang="pt-BR" dirty="0"/>
          </a:p>
        </p:txBody>
      </p:sp>
      <p:sp>
        <p:nvSpPr>
          <p:cNvPr id="3" name="Espaço Reservado para Conteúdo 2"/>
          <p:cNvSpPr>
            <a:spLocks noGrp="1"/>
          </p:cNvSpPr>
          <p:nvPr>
            <p:ph idx="1"/>
          </p:nvPr>
        </p:nvSpPr>
        <p:spPr/>
        <p:txBody>
          <a:bodyPr/>
          <a:lstStyle/>
          <a:p>
            <a:pPr algn="just"/>
            <a:r>
              <a:rPr lang="pt-BR" b="0" i="0" u="none" strike="noStrike" baseline="0" dirty="0" smtClean="0">
                <a:solidFill>
                  <a:srgbClr val="000000"/>
                </a:solidFill>
                <a:latin typeface="Times New Roman"/>
              </a:rPr>
              <a:t>Depois de Jesus ter declarado que o Evangelho do Reino, o evangelho do poder e do domínio de Deus, precisa ser pregado a todas as nações antes da consumação desta era (</a:t>
            </a:r>
            <a:r>
              <a:rPr lang="pt-BR" b="0" i="0" u="none" strike="noStrike" baseline="0" dirty="0" err="1" smtClean="0">
                <a:solidFill>
                  <a:srgbClr val="000000"/>
                </a:solidFill>
                <a:latin typeface="Times New Roman"/>
              </a:rPr>
              <a:t>Mt</a:t>
            </a:r>
            <a:r>
              <a:rPr lang="pt-BR" b="0" i="0" u="none" strike="noStrike" baseline="0" dirty="0" smtClean="0">
                <a:solidFill>
                  <a:srgbClr val="000000"/>
                </a:solidFill>
                <a:latin typeface="Times New Roman"/>
              </a:rPr>
              <a:t> 24.14), Ele passou a falar da "abominação da desolação, de que falou o profeta Daniel" (</a:t>
            </a:r>
            <a:r>
              <a:rPr lang="pt-BR" b="0" i="0" u="none" strike="noStrike" baseline="0" dirty="0" err="1" smtClean="0">
                <a:solidFill>
                  <a:srgbClr val="000000"/>
                </a:solidFill>
                <a:latin typeface="Times New Roman"/>
              </a:rPr>
              <a:t>Mt</a:t>
            </a:r>
            <a:r>
              <a:rPr lang="pt-BR" b="0" i="0" u="none" strike="noStrike" baseline="0" dirty="0" smtClean="0">
                <a:solidFill>
                  <a:srgbClr val="000000"/>
                </a:solidFill>
                <a:latin typeface="Times New Roman"/>
              </a:rPr>
              <a:t> 24.15). </a:t>
            </a:r>
          </a:p>
          <a:p>
            <a:pPr algn="just"/>
            <a:endParaRPr lang="pt-BR" dirty="0"/>
          </a:p>
        </p:txBody>
      </p:sp>
    </p:spTree>
    <p:extLst>
      <p:ext uri="{BB962C8B-B14F-4D97-AF65-F5344CB8AC3E}">
        <p14:creationId xmlns:p14="http://schemas.microsoft.com/office/powerpoint/2010/main" val="2663048967"/>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pPr algn="just"/>
            <a:r>
              <a:rPr lang="pt-BR" b="0" i="0" u="none" strike="noStrike" baseline="0" dirty="0" smtClean="0">
                <a:solidFill>
                  <a:srgbClr val="000000"/>
                </a:solidFill>
                <a:latin typeface="Times New Roman"/>
              </a:rPr>
              <a:t>No mundo presente, muitos crentes já estão sofrendo aflição, mas a Grande Tribulação será marcada pela ira de Deus mais do que qualquer coisa que o mundo já tem conhecido, conforme indica Apocalipse 6 - 18. Naquele período, também surgirá um ditador mundial, o Anticristo. </a:t>
            </a:r>
            <a:endParaRPr lang="pt-BR" dirty="0"/>
          </a:p>
        </p:txBody>
      </p:sp>
    </p:spTree>
    <p:extLst>
      <p:ext uri="{BB962C8B-B14F-4D97-AF65-F5344CB8AC3E}">
        <p14:creationId xmlns:p14="http://schemas.microsoft.com/office/powerpoint/2010/main" val="3983693217"/>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0" i="0" u="none" strike="noStrike" baseline="0" dirty="0" smtClean="0">
                <a:solidFill>
                  <a:srgbClr val="000000"/>
                </a:solidFill>
                <a:latin typeface="Times New Roman"/>
              </a:rPr>
              <a:t>O </a:t>
            </a:r>
            <a:r>
              <a:rPr lang="pt-BR" b="1" i="0" u="none" strike="noStrike" baseline="0" dirty="0" smtClean="0">
                <a:solidFill>
                  <a:srgbClr val="000000"/>
                </a:solidFill>
                <a:latin typeface="Times New Roman"/>
              </a:rPr>
              <a:t>ANTICRISTO </a:t>
            </a:r>
            <a:endParaRPr lang="pt-BR" dirty="0"/>
          </a:p>
        </p:txBody>
      </p:sp>
      <p:sp>
        <p:nvSpPr>
          <p:cNvPr id="3" name="Espaço Reservado para Conteúdo 2"/>
          <p:cNvSpPr>
            <a:spLocks noGrp="1"/>
          </p:cNvSpPr>
          <p:nvPr>
            <p:ph idx="1"/>
          </p:nvPr>
        </p:nvSpPr>
        <p:spPr/>
        <p:txBody>
          <a:bodyPr>
            <a:normAutofit/>
          </a:bodyPr>
          <a:lstStyle/>
          <a:p>
            <a:pPr algn="just"/>
            <a:r>
              <a:rPr lang="pt-BR" b="0" i="0" u="none" strike="noStrike" baseline="0" dirty="0" smtClean="0">
                <a:solidFill>
                  <a:srgbClr val="000000"/>
                </a:solidFill>
                <a:latin typeface="Times New Roman"/>
              </a:rPr>
              <a:t>O nome Anticristo provém das epístolas de João, onde João dá a entender que este personagem virá futuramente. Os leitores, porém, precisavam tomar cuidado com os muitos anticristos (que falsamente alegavam ser "ungidos") e também com o espírito do anticristo que já operava (1 </a:t>
            </a:r>
            <a:r>
              <a:rPr lang="pt-BR" b="0" i="0" u="none" strike="noStrike" baseline="0" dirty="0" err="1" smtClean="0">
                <a:solidFill>
                  <a:srgbClr val="000000"/>
                </a:solidFill>
                <a:latin typeface="Times New Roman"/>
              </a:rPr>
              <a:t>Jo</a:t>
            </a:r>
            <a:r>
              <a:rPr lang="pt-BR" b="0" i="0" u="none" strike="noStrike" baseline="0" dirty="0" smtClean="0">
                <a:solidFill>
                  <a:srgbClr val="000000"/>
                </a:solidFill>
                <a:latin typeface="Times New Roman"/>
              </a:rPr>
              <a:t> 2.18,19,22; 4.2; 2 </a:t>
            </a:r>
            <a:r>
              <a:rPr lang="pt-BR" b="0" i="0" u="none" strike="noStrike" baseline="0" dirty="0" err="1" smtClean="0">
                <a:solidFill>
                  <a:srgbClr val="000000"/>
                </a:solidFill>
                <a:latin typeface="Times New Roman"/>
              </a:rPr>
              <a:t>Jo</a:t>
            </a:r>
            <a:r>
              <a:rPr lang="pt-BR" b="0" i="0" u="none" strike="noStrike" baseline="0" dirty="0" smtClean="0">
                <a:solidFill>
                  <a:srgbClr val="000000"/>
                </a:solidFill>
                <a:latin typeface="Times New Roman"/>
              </a:rPr>
              <a:t> 7). Por outro lado, o Anticristo final já está condenado à destruição, e seu tempo será comparativamente curto.  </a:t>
            </a:r>
            <a:endParaRPr lang="pt-BR" dirty="0"/>
          </a:p>
        </p:txBody>
      </p:sp>
    </p:spTree>
    <p:extLst>
      <p:ext uri="{BB962C8B-B14F-4D97-AF65-F5344CB8AC3E}">
        <p14:creationId xmlns:p14="http://schemas.microsoft.com/office/powerpoint/2010/main" val="1732690001"/>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i="0" u="none" strike="noStrike" baseline="0" dirty="0" smtClean="0">
                <a:solidFill>
                  <a:srgbClr val="000000"/>
                </a:solidFill>
                <a:latin typeface="Times New Roman"/>
              </a:rPr>
              <a:t>AS BODAS DO CORDEIRO </a:t>
            </a:r>
            <a:endParaRPr lang="pt-BR" dirty="0"/>
          </a:p>
        </p:txBody>
      </p:sp>
      <p:sp>
        <p:nvSpPr>
          <p:cNvPr id="3" name="Espaço Reservado para Conteúdo 2"/>
          <p:cNvSpPr>
            <a:spLocks noGrp="1"/>
          </p:cNvSpPr>
          <p:nvPr>
            <p:ph idx="1"/>
          </p:nvPr>
        </p:nvSpPr>
        <p:spPr/>
        <p:txBody>
          <a:bodyPr>
            <a:normAutofit/>
          </a:bodyPr>
          <a:lstStyle/>
          <a:p>
            <a:pPr marL="0" indent="0" algn="just">
              <a:buNone/>
            </a:pPr>
            <a:r>
              <a:rPr lang="pt-BR" b="0" i="0" u="none" strike="noStrike" baseline="0" dirty="0" smtClean="0">
                <a:solidFill>
                  <a:srgbClr val="000000"/>
                </a:solidFill>
                <a:latin typeface="Times New Roman"/>
              </a:rPr>
              <a:t>Quando Jesus aparecer para destruir o Anticristo e as suas tropas, os exércitos dos céus seguirão a Jesus, montados em cavalos brancos (que simbolizam o triunfo) "e vestidos de linho fino, branco e puro" (</a:t>
            </a:r>
            <a:r>
              <a:rPr lang="pt-BR" b="0" i="0" u="none" strike="noStrike" baseline="0" dirty="0" err="1" smtClean="0">
                <a:solidFill>
                  <a:srgbClr val="000000"/>
                </a:solidFill>
                <a:latin typeface="Times New Roman"/>
              </a:rPr>
              <a:t>Ap</a:t>
            </a:r>
            <a:r>
              <a:rPr lang="pt-BR" b="0" i="0" u="none" strike="noStrike" baseline="0" dirty="0" smtClean="0">
                <a:solidFill>
                  <a:srgbClr val="000000"/>
                </a:solidFill>
                <a:latin typeface="Times New Roman"/>
              </a:rPr>
              <a:t> 19.14). Esse fato identifica-os com a noiva do Cordeiro (a Igreja)  que participam das bodas do Cordeiro (</a:t>
            </a:r>
            <a:r>
              <a:rPr lang="pt-BR" b="0" i="0" u="none" strike="noStrike" baseline="0" dirty="0" err="1" smtClean="0">
                <a:solidFill>
                  <a:srgbClr val="000000"/>
                </a:solidFill>
                <a:latin typeface="Times New Roman"/>
              </a:rPr>
              <a:t>Ap</a:t>
            </a:r>
            <a:r>
              <a:rPr lang="pt-BR" b="0" i="0" u="none" strike="noStrike" baseline="0" dirty="0" smtClean="0">
                <a:solidFill>
                  <a:srgbClr val="000000"/>
                </a:solidFill>
                <a:latin typeface="Times New Roman"/>
              </a:rPr>
              <a:t> 19.7-9). </a:t>
            </a:r>
            <a:endParaRPr lang="pt-BR" dirty="0"/>
          </a:p>
        </p:txBody>
      </p:sp>
    </p:spTree>
    <p:extLst>
      <p:ext uri="{BB962C8B-B14F-4D97-AF65-F5344CB8AC3E}">
        <p14:creationId xmlns:p14="http://schemas.microsoft.com/office/powerpoint/2010/main" val="3906749755"/>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i="0" u="none" strike="noStrike" baseline="0" dirty="0" smtClean="0">
                <a:solidFill>
                  <a:srgbClr val="000000"/>
                </a:solidFill>
                <a:latin typeface="Times New Roman"/>
              </a:rPr>
              <a:t>O MILÊNIO </a:t>
            </a:r>
            <a:endParaRPr lang="pt-BR" dirty="0"/>
          </a:p>
        </p:txBody>
      </p:sp>
      <p:sp>
        <p:nvSpPr>
          <p:cNvPr id="3" name="Espaço Reservado para Conteúdo 2"/>
          <p:cNvSpPr>
            <a:spLocks noGrp="1"/>
          </p:cNvSpPr>
          <p:nvPr>
            <p:ph idx="1"/>
          </p:nvPr>
        </p:nvSpPr>
        <p:spPr/>
        <p:txBody>
          <a:bodyPr/>
          <a:lstStyle/>
          <a:p>
            <a:pPr algn="just"/>
            <a:r>
              <a:rPr lang="pt-BR" b="0" i="0" u="none" strike="noStrike" baseline="0" dirty="0" smtClean="0">
                <a:solidFill>
                  <a:srgbClr val="000000"/>
                </a:solidFill>
                <a:latin typeface="Times New Roman"/>
              </a:rPr>
              <a:t>Apocalipse 20.1-3 e vv. 7-10 tratam da condenação de Satanás. Ficará preso no abismo durante mil anos. O abismo permanecerá trancado e lacrado acima dele, de modo que não terá nenhuma atividade na terra durante aquele período. Depois, será solto por um pouco de tempo, antes de seu castigo eterno no lago de fogo. </a:t>
            </a:r>
            <a:endParaRPr lang="pt-BR" dirty="0"/>
          </a:p>
        </p:txBody>
      </p:sp>
    </p:spTree>
    <p:extLst>
      <p:ext uri="{BB962C8B-B14F-4D97-AF65-F5344CB8AC3E}">
        <p14:creationId xmlns:p14="http://schemas.microsoft.com/office/powerpoint/2010/main" val="3682372084"/>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908720"/>
            <a:ext cx="8229600" cy="5217443"/>
          </a:xfrm>
        </p:spPr>
        <p:txBody>
          <a:bodyPr>
            <a:normAutofit/>
          </a:bodyPr>
          <a:lstStyle/>
          <a:p>
            <a:pPr algn="just"/>
            <a:r>
              <a:rPr lang="pt-BR" b="0" i="0" u="none" strike="noStrike" baseline="0" dirty="0" smtClean="0">
                <a:solidFill>
                  <a:srgbClr val="000000"/>
                </a:solidFill>
                <a:latin typeface="Times New Roman"/>
              </a:rPr>
              <a:t>Além dos vencedores provenientes da Era da Igreja, João viu "almas", ou seja: pessoas que teriam sido martirizadas durante a Grande Tribulação (</a:t>
            </a:r>
            <a:r>
              <a:rPr lang="pt-BR" b="0" i="0" u="none" strike="noStrike" baseline="0" dirty="0" err="1" smtClean="0">
                <a:solidFill>
                  <a:srgbClr val="000000"/>
                </a:solidFill>
                <a:latin typeface="Times New Roman"/>
              </a:rPr>
              <a:t>Ap</a:t>
            </a:r>
            <a:r>
              <a:rPr lang="pt-BR" b="0" i="0" u="none" strike="noStrike" baseline="0" dirty="0" smtClean="0">
                <a:solidFill>
                  <a:srgbClr val="000000"/>
                </a:solidFill>
                <a:latin typeface="Times New Roman"/>
              </a:rPr>
              <a:t> 6.9-11; 12.15). Esse dois grupos ficam juntos para reinarem com Cristo durante os mil anos. Será um período de paz e de bênçãos, durante o qual prevalecerá a justiça (</a:t>
            </a:r>
            <a:r>
              <a:rPr lang="pt-BR" b="0" i="0" u="none" strike="noStrike" baseline="0" dirty="0" err="1" smtClean="0">
                <a:solidFill>
                  <a:srgbClr val="000000"/>
                </a:solidFill>
                <a:latin typeface="Times New Roman"/>
              </a:rPr>
              <a:t>Is</a:t>
            </a:r>
            <a:r>
              <a:rPr lang="pt-BR" b="0" i="0" u="none" strike="noStrike" baseline="0" dirty="0" smtClean="0">
                <a:solidFill>
                  <a:srgbClr val="000000"/>
                </a:solidFill>
                <a:latin typeface="Times New Roman"/>
              </a:rPr>
              <a:t> 2.2-4; </a:t>
            </a:r>
            <a:r>
              <a:rPr lang="pt-BR" b="0" i="0" u="none" strike="noStrike" baseline="0" dirty="0" err="1" smtClean="0">
                <a:solidFill>
                  <a:srgbClr val="000000"/>
                </a:solidFill>
                <a:latin typeface="Times New Roman"/>
              </a:rPr>
              <a:t>Mq</a:t>
            </a:r>
            <a:r>
              <a:rPr lang="pt-BR" b="0" i="0" u="none" strike="noStrike" baseline="0" dirty="0" smtClean="0">
                <a:solidFill>
                  <a:srgbClr val="000000"/>
                </a:solidFill>
                <a:latin typeface="Times New Roman"/>
              </a:rPr>
              <a:t> 4.3-5; </a:t>
            </a:r>
            <a:r>
              <a:rPr lang="pt-BR" b="0" i="0" u="none" strike="noStrike" baseline="0" dirty="0" err="1" smtClean="0">
                <a:solidFill>
                  <a:srgbClr val="000000"/>
                </a:solidFill>
                <a:latin typeface="Times New Roman"/>
              </a:rPr>
              <a:t>Zc</a:t>
            </a:r>
            <a:r>
              <a:rPr lang="pt-BR" b="0" i="0" u="none" strike="noStrike" baseline="0" dirty="0" smtClean="0">
                <a:solidFill>
                  <a:srgbClr val="000000"/>
                </a:solidFill>
                <a:latin typeface="Times New Roman"/>
              </a:rPr>
              <a:t> 9.10). O Espírito Santo fará uma obra de restauração. Até mesmo o mundo natural refletirá a ordem, perfeição e beleza que Deus originalmente planejara para a sua criação.98 O mundo animal será transformado (</a:t>
            </a:r>
            <a:r>
              <a:rPr lang="pt-BR" b="0" i="0" u="none" strike="noStrike" baseline="0" dirty="0" err="1" smtClean="0">
                <a:solidFill>
                  <a:srgbClr val="000000"/>
                </a:solidFill>
                <a:latin typeface="Times New Roman"/>
              </a:rPr>
              <a:t>Is</a:t>
            </a:r>
            <a:r>
              <a:rPr lang="pt-BR" b="0" i="0" u="none" strike="noStrike" baseline="0" dirty="0" smtClean="0">
                <a:solidFill>
                  <a:srgbClr val="000000"/>
                </a:solidFill>
                <a:latin typeface="Times New Roman"/>
              </a:rPr>
              <a:t> 11.6-8; 35.25; </a:t>
            </a:r>
            <a:r>
              <a:rPr lang="pt-BR" b="0" i="0" u="none" strike="noStrike" baseline="0" dirty="0" err="1" smtClean="0">
                <a:solidFill>
                  <a:srgbClr val="000000"/>
                </a:solidFill>
                <a:latin typeface="Times New Roman"/>
              </a:rPr>
              <a:t>Ez</a:t>
            </a:r>
            <a:r>
              <a:rPr lang="pt-BR" b="0" i="0" u="none" strike="noStrike" baseline="0" dirty="0" smtClean="0">
                <a:solidFill>
                  <a:srgbClr val="000000"/>
                </a:solidFill>
                <a:latin typeface="Times New Roman"/>
              </a:rPr>
              <a:t> 34.25). Mesmo assim, ainda haverá motivo para o castigo e a morte (</a:t>
            </a:r>
            <a:r>
              <a:rPr lang="pt-BR" b="0" i="0" u="none" strike="noStrike" baseline="0" dirty="0" err="1" smtClean="0">
                <a:solidFill>
                  <a:srgbClr val="000000"/>
                </a:solidFill>
                <a:latin typeface="Times New Roman"/>
              </a:rPr>
              <a:t>Is</a:t>
            </a:r>
            <a:r>
              <a:rPr lang="pt-BR" b="0" i="0" u="none" strike="noStrike" baseline="0" dirty="0" smtClean="0">
                <a:solidFill>
                  <a:srgbClr val="000000"/>
                </a:solidFill>
                <a:latin typeface="Times New Roman"/>
              </a:rPr>
              <a:t> 65.17-25). </a:t>
            </a:r>
            <a:endParaRPr lang="pt-BR" dirty="0"/>
          </a:p>
        </p:txBody>
      </p:sp>
    </p:spTree>
    <p:extLst>
      <p:ext uri="{BB962C8B-B14F-4D97-AF65-F5344CB8AC3E}">
        <p14:creationId xmlns:p14="http://schemas.microsoft.com/office/powerpoint/2010/main" val="38434029"/>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i="0" u="none" strike="noStrike" baseline="0" dirty="0" smtClean="0">
                <a:solidFill>
                  <a:srgbClr val="000000"/>
                </a:solidFill>
                <a:latin typeface="Times New Roman"/>
              </a:rPr>
              <a:t>SATANÁS É SOLTO </a:t>
            </a:r>
            <a:endParaRPr lang="pt-BR" dirty="0"/>
          </a:p>
        </p:txBody>
      </p:sp>
      <p:sp>
        <p:nvSpPr>
          <p:cNvPr id="3" name="Espaço Reservado para Conteúdo 2"/>
          <p:cNvSpPr>
            <a:spLocks noGrp="1"/>
          </p:cNvSpPr>
          <p:nvPr>
            <p:ph idx="1"/>
          </p:nvPr>
        </p:nvSpPr>
        <p:spPr/>
        <p:txBody>
          <a:bodyPr/>
          <a:lstStyle/>
          <a:p>
            <a:pPr algn="just"/>
            <a:r>
              <a:rPr lang="pt-BR" b="0" i="0" u="none" strike="noStrike" baseline="0" dirty="0" smtClean="0">
                <a:solidFill>
                  <a:srgbClr val="000000"/>
                </a:solidFill>
                <a:latin typeface="Times New Roman"/>
              </a:rPr>
              <a:t>O Apocalipse não oferece nenhum pormenor do Milênio, provavelmente porque as profecias anteriores já sejam suficientes. Depois dos mil anos, Satanás será solto, </a:t>
            </a:r>
            <a:r>
              <a:rPr lang="pt-BR" b="0" i="0" u="none" strike="noStrike" baseline="0" dirty="0" err="1" smtClean="0">
                <a:solidFill>
                  <a:srgbClr val="000000"/>
                </a:solidFill>
                <a:latin typeface="Times New Roman"/>
              </a:rPr>
              <a:t>prova-velmente</a:t>
            </a:r>
            <a:r>
              <a:rPr lang="pt-BR" b="0" i="0" u="none" strike="noStrike" baseline="0" dirty="0" smtClean="0">
                <a:solidFill>
                  <a:srgbClr val="000000"/>
                </a:solidFill>
                <a:latin typeface="Times New Roman"/>
              </a:rPr>
              <a:t> para levar a uma vindicação final da justiça de Deus. Isto é: embora as pessoas tenham </a:t>
            </a:r>
            <a:r>
              <a:rPr lang="pt-BR" b="0" i="0" u="none" strike="noStrike" baseline="0" dirty="0" err="1" smtClean="0">
                <a:solidFill>
                  <a:srgbClr val="000000"/>
                </a:solidFill>
                <a:latin typeface="Times New Roman"/>
              </a:rPr>
              <a:t>experienciado</a:t>
            </a:r>
            <a:r>
              <a:rPr lang="pt-BR" b="0" i="0" u="none" strike="noStrike" baseline="0" dirty="0" smtClean="0">
                <a:solidFill>
                  <a:srgbClr val="000000"/>
                </a:solidFill>
                <a:latin typeface="Times New Roman"/>
              </a:rPr>
              <a:t> o governo maravilhoso de Cristo, parece que seguirão a Satanás na primeira oportunidade que se lhes ofereça.</a:t>
            </a:r>
            <a:endParaRPr lang="pt-BR" dirty="0"/>
          </a:p>
        </p:txBody>
      </p:sp>
    </p:spTree>
    <p:extLst>
      <p:ext uri="{BB962C8B-B14F-4D97-AF65-F5344CB8AC3E}">
        <p14:creationId xmlns:p14="http://schemas.microsoft.com/office/powerpoint/2010/main" val="80242698"/>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i="0" u="none" strike="noStrike" baseline="0" dirty="0" smtClean="0">
                <a:solidFill>
                  <a:srgbClr val="000000"/>
                </a:solidFill>
                <a:latin typeface="Times New Roman"/>
              </a:rPr>
              <a:t>OS JULGAMENTOS </a:t>
            </a:r>
            <a:endParaRPr lang="pt-BR" dirty="0"/>
          </a:p>
        </p:txBody>
      </p:sp>
      <p:sp>
        <p:nvSpPr>
          <p:cNvPr id="3" name="Espaço Reservado para Conteúdo 2"/>
          <p:cNvSpPr>
            <a:spLocks noGrp="1"/>
          </p:cNvSpPr>
          <p:nvPr>
            <p:ph idx="1"/>
          </p:nvPr>
        </p:nvSpPr>
        <p:spPr/>
        <p:txBody>
          <a:bodyPr>
            <a:normAutofit fontScale="92500" lnSpcReduction="10000"/>
          </a:bodyPr>
          <a:lstStyle/>
          <a:p>
            <a:pPr algn="just"/>
            <a:r>
              <a:rPr lang="pt-BR" b="0" i="0" u="none" strike="noStrike" baseline="0" dirty="0" smtClean="0">
                <a:solidFill>
                  <a:srgbClr val="000000"/>
                </a:solidFill>
                <a:latin typeface="Times New Roman"/>
              </a:rPr>
              <a:t>Depois de Satanás ter sido lançado no lago de fogo, aparece um enorme trono branco - branco porque irradia a santidade, majestade e glória de Deus (</a:t>
            </a:r>
            <a:r>
              <a:rPr lang="pt-BR" b="0" i="0" u="none" strike="noStrike" baseline="0" dirty="0" err="1" smtClean="0">
                <a:solidFill>
                  <a:srgbClr val="000000"/>
                </a:solidFill>
                <a:latin typeface="Times New Roman"/>
              </a:rPr>
              <a:t>Ap</a:t>
            </a:r>
            <a:r>
              <a:rPr lang="pt-BR" b="0" i="0" u="none" strike="noStrike" baseline="0" dirty="0" smtClean="0">
                <a:solidFill>
                  <a:srgbClr val="000000"/>
                </a:solidFill>
                <a:latin typeface="Times New Roman"/>
              </a:rPr>
              <a:t> 20.11). Em pé diante dele há os mortos, "grandes e pequenos", ou seja: independentemente da sua condição na terra. (Esse número não, inclui aqueles mencionados em </a:t>
            </a:r>
            <a:r>
              <a:rPr lang="pt-BR" b="0" i="0" u="none" strike="noStrike" baseline="0" dirty="0" err="1" smtClean="0">
                <a:solidFill>
                  <a:srgbClr val="000000"/>
                </a:solidFill>
                <a:latin typeface="Times New Roman"/>
              </a:rPr>
              <a:t>Ap</a:t>
            </a:r>
            <a:r>
              <a:rPr lang="pt-BR" b="0" i="0" u="none" strike="noStrike" baseline="0" dirty="0" smtClean="0">
                <a:solidFill>
                  <a:srgbClr val="000000"/>
                </a:solidFill>
                <a:latin typeface="Times New Roman"/>
              </a:rPr>
              <a:t> 20.4, pois estes já estão ressuscitados com novos corpos imortais que não poderão morrer nem sequer entrar em decadência). Foram ressuscitados para o julgamento. Posto que a ressurreição é corpórea, terão algum tipo de corpo, e serão julgados segundo as suas obras (pelos registros divinos, que sem dúvida incluem sua rejeição a Cristo e sua obediência a Satanás, bem como seus outros pecados, públicos e particular). O Livro da Vida também estará aberto nessa ocasião, provavelmente como evidência de que seus nomes não constam dele. </a:t>
            </a:r>
            <a:endParaRPr lang="pt-BR" dirty="0"/>
          </a:p>
        </p:txBody>
      </p:sp>
    </p:spTree>
    <p:extLst>
      <p:ext uri="{BB962C8B-B14F-4D97-AF65-F5344CB8AC3E}">
        <p14:creationId xmlns:p14="http://schemas.microsoft.com/office/powerpoint/2010/main" val="2489083958"/>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i="0" u="none" strike="noStrike" baseline="0" dirty="0" smtClean="0">
                <a:latin typeface="Book Antiqua"/>
              </a:rPr>
              <a:t>O estado intermediário</a:t>
            </a:r>
            <a:endParaRPr lang="pt-BR" dirty="0"/>
          </a:p>
        </p:txBody>
      </p:sp>
      <p:sp>
        <p:nvSpPr>
          <p:cNvPr id="3" name="Espaço Reservado para Conteúdo 2"/>
          <p:cNvSpPr>
            <a:spLocks noGrp="1"/>
          </p:cNvSpPr>
          <p:nvPr>
            <p:ph idx="1"/>
          </p:nvPr>
        </p:nvSpPr>
        <p:spPr/>
        <p:txBody>
          <a:bodyPr>
            <a:normAutofit/>
          </a:bodyPr>
          <a:lstStyle/>
          <a:p>
            <a:pPr algn="just"/>
            <a:r>
              <a:rPr lang="pt-BR" b="0" i="0" u="none" strike="noStrike" baseline="0" dirty="0" smtClean="0">
                <a:solidFill>
                  <a:srgbClr val="000000"/>
                </a:solidFill>
                <a:latin typeface="Times New Roman"/>
              </a:rPr>
              <a:t>Como os termos </a:t>
            </a:r>
            <a:r>
              <a:rPr lang="pt-BR" b="0" i="1" u="none" strike="noStrike" baseline="0" dirty="0" err="1" smtClean="0">
                <a:solidFill>
                  <a:srgbClr val="000000"/>
                </a:solidFill>
                <a:latin typeface="Times New Roman"/>
              </a:rPr>
              <a:t>she'ol</a:t>
            </a:r>
            <a:r>
              <a:rPr lang="pt-BR" b="0" i="1" u="none" strike="noStrike" baseline="0" dirty="0" smtClean="0">
                <a:solidFill>
                  <a:srgbClr val="000000"/>
                </a:solidFill>
                <a:latin typeface="Times New Roman"/>
              </a:rPr>
              <a:t>; </a:t>
            </a:r>
            <a:r>
              <a:rPr lang="pt-BR" b="0" i="0" u="none" strike="noStrike" baseline="0" dirty="0" smtClean="0">
                <a:solidFill>
                  <a:srgbClr val="000000"/>
                </a:solidFill>
                <a:latin typeface="Times New Roman"/>
              </a:rPr>
              <a:t>"morte" (</a:t>
            </a:r>
            <a:r>
              <a:rPr lang="pt-BR" b="0" i="0" u="none" strike="noStrike" baseline="0" dirty="0" err="1" smtClean="0">
                <a:solidFill>
                  <a:srgbClr val="000000"/>
                </a:solidFill>
                <a:latin typeface="Times New Roman"/>
              </a:rPr>
              <a:t>heb</a:t>
            </a:r>
            <a:r>
              <a:rPr lang="pt-BR" b="0" i="0" u="none" strike="noStrike" baseline="0" dirty="0" smtClean="0">
                <a:solidFill>
                  <a:srgbClr val="000000"/>
                </a:solidFill>
                <a:latin typeface="Times New Roman"/>
              </a:rPr>
              <a:t>. </a:t>
            </a:r>
            <a:r>
              <a:rPr lang="pt-BR" b="0" i="1" u="none" strike="noStrike" baseline="0" dirty="0" err="1" smtClean="0">
                <a:solidFill>
                  <a:srgbClr val="000000"/>
                </a:solidFill>
                <a:latin typeface="Times New Roman"/>
              </a:rPr>
              <a:t>maweth</a:t>
            </a:r>
            <a:r>
              <a:rPr lang="pt-BR" b="0" i="1" u="none" strike="noStrike" baseline="0" dirty="0" smtClean="0">
                <a:solidFill>
                  <a:srgbClr val="000000"/>
                </a:solidFill>
                <a:latin typeface="Times New Roman"/>
              </a:rPr>
              <a:t>); </a:t>
            </a:r>
            <a:r>
              <a:rPr lang="pt-BR" b="0" i="0" u="none" strike="noStrike" baseline="0" dirty="0" smtClean="0">
                <a:solidFill>
                  <a:srgbClr val="000000"/>
                </a:solidFill>
                <a:latin typeface="Times New Roman"/>
              </a:rPr>
              <a:t>"sepultura" (</a:t>
            </a:r>
            <a:r>
              <a:rPr lang="pt-BR" b="0" i="0" u="none" strike="noStrike" baseline="0" dirty="0" err="1" smtClean="0">
                <a:solidFill>
                  <a:srgbClr val="000000"/>
                </a:solidFill>
                <a:latin typeface="Times New Roman"/>
              </a:rPr>
              <a:t>heb</a:t>
            </a:r>
            <a:r>
              <a:rPr lang="pt-BR" b="0" i="0" u="none" strike="noStrike" baseline="0" dirty="0" smtClean="0">
                <a:solidFill>
                  <a:srgbClr val="000000"/>
                </a:solidFill>
                <a:latin typeface="Times New Roman"/>
              </a:rPr>
              <a:t>. </a:t>
            </a:r>
            <a:r>
              <a:rPr lang="pt-BR" b="0" i="0" u="none" strike="noStrike" baseline="0" dirty="0" err="1" smtClean="0">
                <a:solidFill>
                  <a:srgbClr val="000000"/>
                </a:solidFill>
                <a:latin typeface="Times New Roman"/>
              </a:rPr>
              <a:t>qever</a:t>
            </a:r>
            <a:r>
              <a:rPr lang="pt-BR" b="0" i="0" u="none" strike="noStrike" baseline="0" dirty="0" smtClean="0">
                <a:solidFill>
                  <a:srgbClr val="000000"/>
                </a:solidFill>
                <a:latin typeface="Times New Roman"/>
              </a:rPr>
              <a:t>); "cova" (</a:t>
            </a:r>
            <a:r>
              <a:rPr lang="pt-BR" b="0" i="0" u="none" strike="noStrike" baseline="0" dirty="0" err="1" smtClean="0">
                <a:solidFill>
                  <a:srgbClr val="000000"/>
                </a:solidFill>
                <a:latin typeface="Times New Roman"/>
              </a:rPr>
              <a:t>Heb</a:t>
            </a:r>
            <a:r>
              <a:rPr lang="pt-BR" b="0" i="0" u="none" strike="noStrike" baseline="0" dirty="0" smtClean="0">
                <a:solidFill>
                  <a:srgbClr val="000000"/>
                </a:solidFill>
                <a:latin typeface="Times New Roman"/>
              </a:rPr>
              <a:t>. </a:t>
            </a:r>
            <a:r>
              <a:rPr lang="pt-BR" b="0" i="1" u="none" strike="noStrike" baseline="0" dirty="0" err="1" smtClean="0">
                <a:solidFill>
                  <a:srgbClr val="000000"/>
                </a:solidFill>
                <a:latin typeface="Times New Roman"/>
              </a:rPr>
              <a:t>bor</a:t>
            </a:r>
            <a:r>
              <a:rPr lang="pt-BR" b="0" i="1" u="none" strike="noStrike" baseline="0" dirty="0" smtClean="0">
                <a:solidFill>
                  <a:srgbClr val="000000"/>
                </a:solidFill>
                <a:latin typeface="Times New Roman"/>
              </a:rPr>
              <a:t>); </a:t>
            </a:r>
            <a:r>
              <a:rPr lang="pt-BR" b="0" i="0" u="none" strike="noStrike" baseline="0" dirty="0" smtClean="0">
                <a:solidFill>
                  <a:srgbClr val="000000"/>
                </a:solidFill>
                <a:latin typeface="Times New Roman"/>
              </a:rPr>
              <a:t>e "destruição" (</a:t>
            </a:r>
            <a:r>
              <a:rPr lang="pt-BR" b="0" i="0" u="none" strike="noStrike" baseline="0" dirty="0" err="1" smtClean="0">
                <a:solidFill>
                  <a:srgbClr val="000000"/>
                </a:solidFill>
                <a:latin typeface="Times New Roman"/>
              </a:rPr>
              <a:t>heb</a:t>
            </a:r>
            <a:r>
              <a:rPr lang="pt-BR" b="0" i="0" u="none" strike="noStrike" baseline="0" dirty="0" smtClean="0">
                <a:solidFill>
                  <a:srgbClr val="000000"/>
                </a:solidFill>
                <a:latin typeface="Times New Roman"/>
              </a:rPr>
              <a:t>. </a:t>
            </a:r>
            <a:r>
              <a:rPr lang="pt-BR" b="0" i="1" u="none" strike="noStrike" baseline="0" dirty="0" smtClean="0">
                <a:solidFill>
                  <a:srgbClr val="000000"/>
                </a:solidFill>
                <a:latin typeface="Times New Roman"/>
              </a:rPr>
              <a:t>'</a:t>
            </a:r>
            <a:r>
              <a:rPr lang="pt-BR" b="0" i="1" u="none" strike="noStrike" baseline="0" dirty="0" err="1" smtClean="0">
                <a:solidFill>
                  <a:srgbClr val="000000"/>
                </a:solidFill>
                <a:latin typeface="Times New Roman"/>
              </a:rPr>
              <a:t>abaddon</a:t>
            </a:r>
            <a:r>
              <a:rPr lang="pt-BR" b="0" i="1" u="none" strike="noStrike" baseline="0" dirty="0" smtClean="0">
                <a:solidFill>
                  <a:srgbClr val="000000"/>
                </a:solidFill>
                <a:latin typeface="Times New Roman"/>
              </a:rPr>
              <a:t>, </a:t>
            </a:r>
            <a:r>
              <a:rPr lang="pt-BR" b="0" i="0" u="none" strike="noStrike" baseline="0" dirty="0" smtClean="0">
                <a:solidFill>
                  <a:srgbClr val="000000"/>
                </a:solidFill>
                <a:latin typeface="Times New Roman"/>
              </a:rPr>
              <a:t>ou "</a:t>
            </a:r>
            <a:r>
              <a:rPr lang="pt-BR" b="0" i="0" u="none" strike="noStrike" baseline="0" dirty="0" err="1" smtClean="0">
                <a:solidFill>
                  <a:srgbClr val="000000"/>
                </a:solidFill>
                <a:latin typeface="Times New Roman"/>
              </a:rPr>
              <a:t>Abadom</a:t>
            </a:r>
            <a:r>
              <a:rPr lang="pt-BR" b="0" i="0" u="none" strike="noStrike" baseline="0" dirty="0" smtClean="0">
                <a:solidFill>
                  <a:srgbClr val="000000"/>
                </a:solidFill>
                <a:latin typeface="Times New Roman"/>
              </a:rPr>
              <a:t>") formam às vezes paralelos entre si (SI 30.3), alguns dizem que tanto </a:t>
            </a:r>
            <a:r>
              <a:rPr lang="pt-BR" b="0" i="1" u="none" strike="noStrike" baseline="0" dirty="0" err="1" smtClean="0">
                <a:solidFill>
                  <a:srgbClr val="000000"/>
                </a:solidFill>
                <a:latin typeface="Times New Roman"/>
              </a:rPr>
              <a:t>she'ol</a:t>
            </a:r>
            <a:r>
              <a:rPr lang="pt-BR" b="0" i="1" u="none" strike="noStrike" baseline="0" dirty="0" smtClean="0">
                <a:solidFill>
                  <a:srgbClr val="000000"/>
                </a:solidFill>
                <a:latin typeface="Times New Roman"/>
              </a:rPr>
              <a:t> </a:t>
            </a:r>
            <a:r>
              <a:rPr lang="pt-BR" b="0" i="0" u="none" strike="noStrike" baseline="0" dirty="0" smtClean="0">
                <a:solidFill>
                  <a:srgbClr val="000000"/>
                </a:solidFill>
                <a:latin typeface="Times New Roman"/>
              </a:rPr>
              <a:t>quanto "cova" sempre significam o túmulo. Mesmo assim, a Bíblia retrata as pessoas tendo algum tipo de existência no </a:t>
            </a:r>
            <a:r>
              <a:rPr lang="pt-BR" b="0" i="1" u="none" strike="noStrike" baseline="0" dirty="0" err="1" smtClean="0">
                <a:solidFill>
                  <a:srgbClr val="000000"/>
                </a:solidFill>
                <a:latin typeface="Times New Roman"/>
              </a:rPr>
              <a:t>she'ol</a:t>
            </a:r>
            <a:r>
              <a:rPr lang="pt-BR" b="0" i="1" u="none" strike="noStrike" baseline="0" dirty="0" smtClean="0">
                <a:solidFill>
                  <a:srgbClr val="000000"/>
                </a:solidFill>
                <a:latin typeface="Times New Roman"/>
              </a:rPr>
              <a:t> </a:t>
            </a:r>
            <a:r>
              <a:rPr lang="pt-BR" b="0" i="0" u="none" strike="noStrike" baseline="0" dirty="0" smtClean="0">
                <a:solidFill>
                  <a:srgbClr val="000000"/>
                </a:solidFill>
                <a:latin typeface="Times New Roman"/>
              </a:rPr>
              <a:t>(</a:t>
            </a:r>
            <a:r>
              <a:rPr lang="pt-BR" b="0" i="0" u="none" strike="noStrike" baseline="0" dirty="0" err="1" smtClean="0">
                <a:solidFill>
                  <a:srgbClr val="000000"/>
                </a:solidFill>
                <a:latin typeface="Times New Roman"/>
              </a:rPr>
              <a:t>Is</a:t>
            </a:r>
            <a:r>
              <a:rPr lang="pt-BR" b="0" i="0" u="none" strike="noStrike" baseline="0" dirty="0" smtClean="0">
                <a:solidFill>
                  <a:srgbClr val="000000"/>
                </a:solidFill>
                <a:latin typeface="Times New Roman"/>
              </a:rPr>
              <a:t> 14.9-10). Outros interpretam </a:t>
            </a:r>
            <a:r>
              <a:rPr lang="pt-BR" b="0" i="1" u="none" strike="noStrike" baseline="0" dirty="0" err="1" smtClean="0">
                <a:solidFill>
                  <a:srgbClr val="000000"/>
                </a:solidFill>
                <a:latin typeface="Times New Roman"/>
              </a:rPr>
              <a:t>she'olno</a:t>
            </a:r>
            <a:r>
              <a:rPr lang="pt-BR" b="0" i="1" u="none" strike="noStrike" baseline="0" dirty="0" smtClean="0">
                <a:solidFill>
                  <a:srgbClr val="000000"/>
                </a:solidFill>
                <a:latin typeface="Times New Roman"/>
              </a:rPr>
              <a:t> </a:t>
            </a:r>
            <a:r>
              <a:rPr lang="pt-BR" b="0" i="0" u="none" strike="noStrike" baseline="0" dirty="0" smtClean="0">
                <a:solidFill>
                  <a:srgbClr val="000000"/>
                </a:solidFill>
                <a:latin typeface="Times New Roman"/>
              </a:rPr>
              <a:t>sentido da vida no além, e dizem que nunca significa túmulo.</a:t>
            </a:r>
            <a:endParaRPr lang="pt-BR" dirty="0"/>
          </a:p>
        </p:txBody>
      </p:sp>
    </p:spTree>
    <p:extLst>
      <p:ext uri="{BB962C8B-B14F-4D97-AF65-F5344CB8AC3E}">
        <p14:creationId xmlns:p14="http://schemas.microsoft.com/office/powerpoint/2010/main" val="3808822162"/>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i="0" u="none" strike="noStrike" baseline="0" dirty="0" smtClean="0">
                <a:solidFill>
                  <a:srgbClr val="000000"/>
                </a:solidFill>
                <a:latin typeface="Times New Roman"/>
              </a:rPr>
              <a:t>O ESTADO FINAL DOS ÍMPIOS </a:t>
            </a:r>
            <a:endParaRPr lang="pt-BR" dirty="0"/>
          </a:p>
        </p:txBody>
      </p:sp>
      <p:sp>
        <p:nvSpPr>
          <p:cNvPr id="3" name="Espaço Reservado para Conteúdo 2"/>
          <p:cNvSpPr>
            <a:spLocks noGrp="1"/>
          </p:cNvSpPr>
          <p:nvPr>
            <p:ph idx="1"/>
          </p:nvPr>
        </p:nvSpPr>
        <p:spPr/>
        <p:txBody>
          <a:bodyPr>
            <a:normAutofit/>
          </a:bodyPr>
          <a:lstStyle/>
          <a:p>
            <a:pPr algn="just"/>
            <a:r>
              <a:rPr lang="pt-BR" b="0" i="0" u="none" strike="noStrike" baseline="0" dirty="0" smtClean="0">
                <a:solidFill>
                  <a:srgbClr val="000000"/>
                </a:solidFill>
                <a:latin typeface="Times New Roman"/>
              </a:rPr>
              <a:t>A Bíblia descreve o destino final dos ímpios como algo terrível e que vai além de toda a imaginação. São as "trevas exteriores", onde haverá choro e ranger de dentes por causa da frustração e do remorso ocasionados pela ira de Deus (</a:t>
            </a:r>
            <a:r>
              <a:rPr lang="pt-BR" b="0" i="0" u="none" strike="noStrike" baseline="0" dirty="0" err="1" smtClean="0">
                <a:solidFill>
                  <a:srgbClr val="000000"/>
                </a:solidFill>
                <a:latin typeface="Times New Roman"/>
              </a:rPr>
              <a:t>Mt</a:t>
            </a:r>
            <a:r>
              <a:rPr lang="pt-BR" b="0" i="0" u="none" strike="noStrike" baseline="0" dirty="0" smtClean="0">
                <a:solidFill>
                  <a:srgbClr val="000000"/>
                </a:solidFill>
                <a:latin typeface="Times New Roman"/>
              </a:rPr>
              <a:t> 22.13; 25.30; </a:t>
            </a:r>
            <a:r>
              <a:rPr lang="pt-BR" b="0" i="0" u="none" strike="noStrike" baseline="0" dirty="0" err="1" smtClean="0">
                <a:solidFill>
                  <a:srgbClr val="000000"/>
                </a:solidFill>
                <a:latin typeface="Times New Roman"/>
              </a:rPr>
              <a:t>Rm</a:t>
            </a:r>
            <a:r>
              <a:rPr lang="pt-BR" b="0" i="0" u="none" strike="noStrike" baseline="0" dirty="0" smtClean="0">
                <a:solidFill>
                  <a:srgbClr val="000000"/>
                </a:solidFill>
                <a:latin typeface="Times New Roman"/>
              </a:rPr>
              <a:t> 2.8,9; </a:t>
            </a:r>
            <a:r>
              <a:rPr lang="pt-BR" b="0" i="0" u="none" strike="noStrike" baseline="0" dirty="0" err="1" smtClean="0">
                <a:solidFill>
                  <a:srgbClr val="000000"/>
                </a:solidFill>
                <a:latin typeface="Times New Roman"/>
              </a:rPr>
              <a:t>Jd</a:t>
            </a:r>
            <a:r>
              <a:rPr lang="pt-BR" b="0" i="0" u="none" strike="noStrike" baseline="0" dirty="0" smtClean="0">
                <a:solidFill>
                  <a:srgbClr val="000000"/>
                </a:solidFill>
                <a:latin typeface="Times New Roman"/>
              </a:rPr>
              <a:t> 13). É uma "fornalha de fogo" (</a:t>
            </a:r>
            <a:r>
              <a:rPr lang="pt-BR" b="0" i="0" u="none" strike="noStrike" baseline="0" dirty="0" err="1" smtClean="0">
                <a:solidFill>
                  <a:srgbClr val="000000"/>
                </a:solidFill>
                <a:latin typeface="Times New Roman"/>
              </a:rPr>
              <a:t>Mt</a:t>
            </a:r>
            <a:r>
              <a:rPr lang="pt-BR" b="0" i="0" u="none" strike="noStrike" baseline="0" dirty="0" smtClean="0">
                <a:solidFill>
                  <a:srgbClr val="000000"/>
                </a:solidFill>
                <a:latin typeface="Times New Roman"/>
              </a:rPr>
              <a:t> 13.42,50), onde o fogo pela sua natureza é inextinguível (Mc 9.43; </a:t>
            </a:r>
            <a:r>
              <a:rPr lang="pt-BR" b="0" i="0" u="none" strike="noStrike" baseline="0" dirty="0" err="1" smtClean="0">
                <a:solidFill>
                  <a:srgbClr val="000000"/>
                </a:solidFill>
                <a:latin typeface="Times New Roman"/>
              </a:rPr>
              <a:t>Jd</a:t>
            </a:r>
            <a:r>
              <a:rPr lang="pt-BR" b="0" i="0" u="none" strike="noStrike" baseline="0" dirty="0" smtClean="0">
                <a:solidFill>
                  <a:srgbClr val="000000"/>
                </a:solidFill>
                <a:latin typeface="Times New Roman"/>
              </a:rPr>
              <a:t> 7). Causa perda eterna, ou destruição perpétua (2 </a:t>
            </a:r>
            <a:r>
              <a:rPr lang="pt-BR" b="0" i="0" u="none" strike="noStrike" baseline="0" dirty="0" err="1" smtClean="0">
                <a:solidFill>
                  <a:srgbClr val="000000"/>
                </a:solidFill>
                <a:latin typeface="Times New Roman"/>
              </a:rPr>
              <a:t>Ts</a:t>
            </a:r>
            <a:r>
              <a:rPr lang="pt-BR" b="0" i="0" u="none" strike="noStrike" baseline="0" dirty="0" smtClean="0">
                <a:solidFill>
                  <a:srgbClr val="000000"/>
                </a:solidFill>
                <a:latin typeface="Times New Roman"/>
              </a:rPr>
              <a:t> 1.9), e "a fumaça do seu tormento sobe para todo o sempre" (</a:t>
            </a:r>
            <a:r>
              <a:rPr lang="pt-BR" b="0" i="0" u="none" strike="noStrike" baseline="0" dirty="0" err="1" smtClean="0">
                <a:solidFill>
                  <a:srgbClr val="000000"/>
                </a:solidFill>
                <a:latin typeface="Times New Roman"/>
              </a:rPr>
              <a:t>Ap</a:t>
            </a:r>
            <a:r>
              <a:rPr lang="pt-BR" b="0" i="0" u="none" strike="noStrike" baseline="0" dirty="0" smtClean="0">
                <a:solidFill>
                  <a:srgbClr val="000000"/>
                </a:solidFill>
                <a:latin typeface="Times New Roman"/>
              </a:rPr>
              <a:t> 14.11; cf. 20.10). Jesus usou a palavra </a:t>
            </a:r>
            <a:r>
              <a:rPr lang="pt-BR" b="0" i="1" u="none" strike="noStrike" baseline="0" dirty="0" err="1" smtClean="0">
                <a:solidFill>
                  <a:srgbClr val="000000"/>
                </a:solidFill>
                <a:latin typeface="Times New Roman"/>
              </a:rPr>
              <a:t>Gehenna</a:t>
            </a:r>
            <a:r>
              <a:rPr lang="pt-BR" b="0" i="1" u="none" strike="noStrike" baseline="0" dirty="0" smtClean="0">
                <a:solidFill>
                  <a:srgbClr val="000000"/>
                </a:solidFill>
                <a:latin typeface="Times New Roman"/>
              </a:rPr>
              <a:t> </a:t>
            </a:r>
            <a:r>
              <a:rPr lang="pt-BR" b="0" i="0" u="none" strike="noStrike" baseline="0" dirty="0" smtClean="0">
                <a:solidFill>
                  <a:srgbClr val="000000"/>
                </a:solidFill>
                <a:latin typeface="Times New Roman"/>
              </a:rPr>
              <a:t>como o termo aplicável a isso. </a:t>
            </a:r>
            <a:endParaRPr lang="pt-BR" dirty="0"/>
          </a:p>
        </p:txBody>
      </p:sp>
    </p:spTree>
    <p:extLst>
      <p:ext uri="{BB962C8B-B14F-4D97-AF65-F5344CB8AC3E}">
        <p14:creationId xmlns:p14="http://schemas.microsoft.com/office/powerpoint/2010/main" val="3190153209"/>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i="0" u="none" strike="noStrike" baseline="0" dirty="0" smtClean="0">
                <a:solidFill>
                  <a:srgbClr val="000000"/>
                </a:solidFill>
                <a:latin typeface="Times New Roman"/>
              </a:rPr>
              <a:t>O ESTADO FINAL DOS JUSTOS </a:t>
            </a:r>
            <a:endParaRPr lang="pt-BR" dirty="0"/>
          </a:p>
        </p:txBody>
      </p:sp>
      <p:sp>
        <p:nvSpPr>
          <p:cNvPr id="3" name="Espaço Reservado para Conteúdo 2"/>
          <p:cNvSpPr>
            <a:spLocks noGrp="1"/>
          </p:cNvSpPr>
          <p:nvPr>
            <p:ph idx="1"/>
          </p:nvPr>
        </p:nvSpPr>
        <p:spPr/>
        <p:txBody>
          <a:bodyPr>
            <a:normAutofit/>
          </a:bodyPr>
          <a:lstStyle/>
          <a:p>
            <a:pPr algn="just"/>
            <a:r>
              <a:rPr lang="pt-BR" b="0" i="0" u="none" strike="noStrike" baseline="0" dirty="0" smtClean="0">
                <a:solidFill>
                  <a:srgbClr val="000000"/>
                </a:solidFill>
                <a:latin typeface="Times New Roman"/>
              </a:rPr>
              <a:t>Abraão estava disposto a habitar na Terra Prometida como forasteiro, porque "esperava a cidade que tem fundamentos, da qual o artífice e construtor é Deus" (</a:t>
            </a:r>
            <a:r>
              <a:rPr lang="pt-BR" b="0" i="0" u="none" strike="noStrike" baseline="0" dirty="0" err="1" smtClean="0">
                <a:solidFill>
                  <a:srgbClr val="000000"/>
                </a:solidFill>
                <a:latin typeface="Times New Roman"/>
              </a:rPr>
              <a:t>Hb</a:t>
            </a:r>
            <a:r>
              <a:rPr lang="pt-BR" b="0" i="0" u="none" strike="noStrike" baseline="0" dirty="0" smtClean="0">
                <a:solidFill>
                  <a:srgbClr val="000000"/>
                </a:solidFill>
                <a:latin typeface="Times New Roman"/>
              </a:rPr>
              <a:t> 11.9,10); </a:t>
            </a:r>
            <a:r>
              <a:rPr lang="pt-BR" b="0" i="0" u="none" strike="noStrike" baseline="0" dirty="0" err="1" smtClean="0">
                <a:solidFill>
                  <a:srgbClr val="000000"/>
                </a:solidFill>
                <a:latin typeface="Times New Roman"/>
              </a:rPr>
              <a:t>Gl</a:t>
            </a:r>
            <a:r>
              <a:rPr lang="pt-BR" b="0" i="0" u="none" strike="noStrike" baseline="0" dirty="0" smtClean="0">
                <a:solidFill>
                  <a:srgbClr val="000000"/>
                </a:solidFill>
                <a:latin typeface="Times New Roman"/>
              </a:rPr>
              <a:t> 4.26; </a:t>
            </a:r>
            <a:r>
              <a:rPr lang="pt-BR" b="0" i="0" u="none" strike="noStrike" baseline="0" dirty="0" err="1" smtClean="0">
                <a:solidFill>
                  <a:srgbClr val="000000"/>
                </a:solidFill>
                <a:latin typeface="Times New Roman"/>
              </a:rPr>
              <a:t>Hb</a:t>
            </a:r>
            <a:r>
              <a:rPr lang="pt-BR" b="0" i="0" u="none" strike="noStrike" baseline="0" dirty="0" smtClean="0">
                <a:solidFill>
                  <a:srgbClr val="000000"/>
                </a:solidFill>
                <a:latin typeface="Times New Roman"/>
              </a:rPr>
              <a:t> 11.16). Essa cidade, o lar eterno dos redimidos e a habitação de Deus, é a Nova Jerusalém que João viu, numa visão, descendo do céu para a nova terra. A morada e o trono de Deus estarão com o seu povo na terra (</a:t>
            </a:r>
            <a:r>
              <a:rPr lang="pt-BR" b="0" i="0" u="none" strike="noStrike" baseline="0" dirty="0" err="1" smtClean="0">
                <a:solidFill>
                  <a:srgbClr val="000000"/>
                </a:solidFill>
                <a:latin typeface="Times New Roman"/>
              </a:rPr>
              <a:t>Ap</a:t>
            </a:r>
            <a:r>
              <a:rPr lang="pt-BR" b="0" i="0" u="none" strike="noStrike" baseline="0" dirty="0" smtClean="0">
                <a:solidFill>
                  <a:srgbClr val="000000"/>
                </a:solidFill>
                <a:latin typeface="Times New Roman"/>
              </a:rPr>
              <a:t> 21.3, 22; 22.3). A cidade não terá templo, "porque o seu templo é o Senhor, Deus Todo-poderoso, e o Cordeiro" (</a:t>
            </a:r>
            <a:r>
              <a:rPr lang="pt-BR" b="0" i="0" u="none" strike="noStrike" baseline="0" dirty="0" err="1" smtClean="0">
                <a:solidFill>
                  <a:srgbClr val="000000"/>
                </a:solidFill>
                <a:latin typeface="Times New Roman"/>
              </a:rPr>
              <a:t>Ap</a:t>
            </a:r>
            <a:r>
              <a:rPr lang="pt-BR" b="0" i="0" u="none" strike="noStrike" baseline="0" dirty="0" smtClean="0">
                <a:solidFill>
                  <a:srgbClr val="000000"/>
                </a:solidFill>
                <a:latin typeface="Times New Roman"/>
              </a:rPr>
              <a:t> 21.22). Isto é: a presença e a glória de Deus e de Cristo encherão a cidade de tal maneira que todos os que habitarem ali, estarão sempre envolvidos numa atmosfera de adoração e louvor. </a:t>
            </a:r>
            <a:endParaRPr lang="pt-BR" dirty="0"/>
          </a:p>
        </p:txBody>
      </p:sp>
    </p:spTree>
    <p:extLst>
      <p:ext uri="{BB962C8B-B14F-4D97-AF65-F5344CB8AC3E}">
        <p14:creationId xmlns:p14="http://schemas.microsoft.com/office/powerpoint/2010/main" val="801284019"/>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0116650"/>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1124744"/>
            <a:ext cx="8229600" cy="5001419"/>
          </a:xfrm>
        </p:spPr>
        <p:txBody>
          <a:bodyPr>
            <a:normAutofit/>
          </a:bodyPr>
          <a:lstStyle/>
          <a:p>
            <a:pPr marL="0" indent="0" algn="just">
              <a:buNone/>
            </a:pPr>
            <a:r>
              <a:rPr lang="pt-BR" b="0" i="0" u="none" strike="noStrike" baseline="0" dirty="0" smtClean="0">
                <a:solidFill>
                  <a:srgbClr val="000000"/>
                </a:solidFill>
                <a:latin typeface="Times New Roman"/>
              </a:rPr>
              <a:t>A ênfase no Novo Testamento recai mais na ressurreição do corpo do que naquilo que acontece imediatamente depois da morte. A morte continua sendo uma inimiga, mas já não é para ser temida (1 </a:t>
            </a:r>
            <a:r>
              <a:rPr lang="pt-BR" b="0" i="0" u="none" strike="noStrike" baseline="0" dirty="0" err="1" smtClean="0">
                <a:solidFill>
                  <a:srgbClr val="000000"/>
                </a:solidFill>
                <a:latin typeface="Times New Roman"/>
              </a:rPr>
              <a:t>Co</a:t>
            </a:r>
            <a:r>
              <a:rPr lang="pt-BR" b="0" i="0" u="none" strike="noStrike" baseline="0" dirty="0" smtClean="0">
                <a:solidFill>
                  <a:srgbClr val="000000"/>
                </a:solidFill>
                <a:latin typeface="Times New Roman"/>
              </a:rPr>
              <a:t> 15.55-57; </a:t>
            </a:r>
            <a:r>
              <a:rPr lang="pt-BR" b="0" i="0" u="none" strike="noStrike" baseline="0" dirty="0" err="1" smtClean="0">
                <a:solidFill>
                  <a:srgbClr val="000000"/>
                </a:solidFill>
                <a:latin typeface="Times New Roman"/>
              </a:rPr>
              <a:t>Hb</a:t>
            </a:r>
            <a:r>
              <a:rPr lang="pt-BR" b="0" i="0" u="none" strike="noStrike" baseline="0" dirty="0" smtClean="0">
                <a:solidFill>
                  <a:srgbClr val="000000"/>
                </a:solidFill>
                <a:latin typeface="Times New Roman"/>
              </a:rPr>
              <a:t> 2.15). Para o crente, o viver é Cristo e o morrer é lucro; isto significa que morrer é receber mais de Cristo (</a:t>
            </a:r>
            <a:r>
              <a:rPr lang="pt-BR" b="0" i="0" u="none" strike="noStrike" baseline="0" dirty="0" err="1" smtClean="0">
                <a:solidFill>
                  <a:srgbClr val="000000"/>
                </a:solidFill>
                <a:latin typeface="Times New Roman"/>
              </a:rPr>
              <a:t>Fp</a:t>
            </a:r>
            <a:r>
              <a:rPr lang="pt-BR" b="0" i="0" u="none" strike="noStrike" baseline="0" dirty="0" smtClean="0">
                <a:solidFill>
                  <a:srgbClr val="000000"/>
                </a:solidFill>
                <a:latin typeface="Times New Roman"/>
              </a:rPr>
              <a:t> 1.21). Logo, morrer e estar com Cristo é muito melhor que permanecer no corpo presente, embora devamos ficar aqui enquanto Deus considera que isso seja necessário (</a:t>
            </a:r>
            <a:r>
              <a:rPr lang="pt-BR" b="0" i="0" u="none" strike="noStrike" baseline="0" dirty="0" err="1" smtClean="0">
                <a:solidFill>
                  <a:srgbClr val="000000"/>
                </a:solidFill>
                <a:latin typeface="Times New Roman"/>
              </a:rPr>
              <a:t>Fp</a:t>
            </a:r>
            <a:r>
              <a:rPr lang="pt-BR" b="0" i="0" u="none" strike="noStrike" baseline="0" dirty="0" smtClean="0">
                <a:solidFill>
                  <a:srgbClr val="000000"/>
                </a:solidFill>
                <a:latin typeface="Times New Roman"/>
              </a:rPr>
              <a:t> 1.23,24). Depois disso, a morte nos trará o repouso ou cessação das nossas labutas e sofrimentos terrestres, e a entrada na glória (2 </a:t>
            </a:r>
            <a:r>
              <a:rPr lang="pt-BR" b="0" i="0" u="none" strike="noStrike" baseline="0" dirty="0" err="1" smtClean="0">
                <a:solidFill>
                  <a:srgbClr val="000000"/>
                </a:solidFill>
                <a:latin typeface="Times New Roman"/>
              </a:rPr>
              <a:t>Co</a:t>
            </a:r>
            <a:r>
              <a:rPr lang="pt-BR" b="0" i="0" u="none" strike="noStrike" baseline="0" dirty="0" smtClean="0">
                <a:solidFill>
                  <a:srgbClr val="000000"/>
                </a:solidFill>
                <a:latin typeface="Times New Roman"/>
              </a:rPr>
              <a:t> 4-17; cf. 2 </a:t>
            </a:r>
            <a:r>
              <a:rPr lang="pt-BR" b="0" i="0" u="none" strike="noStrike" baseline="0" dirty="0" err="1" smtClean="0">
                <a:solidFill>
                  <a:srgbClr val="000000"/>
                </a:solidFill>
                <a:latin typeface="Times New Roman"/>
              </a:rPr>
              <a:t>Pe</a:t>
            </a:r>
            <a:r>
              <a:rPr lang="pt-BR" b="0" i="0" u="none" strike="noStrike" baseline="0" dirty="0" smtClean="0">
                <a:solidFill>
                  <a:srgbClr val="000000"/>
                </a:solidFill>
                <a:latin typeface="Times New Roman"/>
              </a:rPr>
              <a:t> 1.10,11; </a:t>
            </a:r>
            <a:r>
              <a:rPr lang="pt-BR" b="0" i="0" u="none" strike="noStrike" baseline="0" dirty="0" err="1" smtClean="0">
                <a:solidFill>
                  <a:srgbClr val="000000"/>
                </a:solidFill>
                <a:latin typeface="Times New Roman"/>
              </a:rPr>
              <a:t>Ap</a:t>
            </a:r>
            <a:r>
              <a:rPr lang="pt-BR" b="0" i="0" u="none" strike="noStrike" baseline="0" dirty="0" smtClean="0">
                <a:solidFill>
                  <a:srgbClr val="000000"/>
                </a:solidFill>
                <a:latin typeface="Times New Roman"/>
              </a:rPr>
              <a:t> 14.13). </a:t>
            </a:r>
            <a:endParaRPr lang="pt-BR" b="1" dirty="0"/>
          </a:p>
        </p:txBody>
      </p:sp>
    </p:spTree>
    <p:extLst>
      <p:ext uri="{BB962C8B-B14F-4D97-AF65-F5344CB8AC3E}">
        <p14:creationId xmlns:p14="http://schemas.microsoft.com/office/powerpoint/2010/main" val="1453547387"/>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Identidade</a:t>
            </a:r>
            <a:endParaRPr lang="pt-BR" b="1" dirty="0"/>
          </a:p>
        </p:txBody>
      </p:sp>
      <p:sp>
        <p:nvSpPr>
          <p:cNvPr id="3" name="Espaço Reservado para Conteúdo 2"/>
          <p:cNvSpPr>
            <a:spLocks noGrp="1"/>
          </p:cNvSpPr>
          <p:nvPr>
            <p:ph idx="1"/>
          </p:nvPr>
        </p:nvSpPr>
        <p:spPr/>
        <p:txBody>
          <a:bodyPr/>
          <a:lstStyle/>
          <a:p>
            <a:pPr algn="just"/>
            <a:r>
              <a:rPr lang="pt-BR" b="0" i="0" u="none" strike="noStrike" baseline="0" dirty="0" smtClean="0">
                <a:solidFill>
                  <a:srgbClr val="000000"/>
                </a:solidFill>
                <a:latin typeface="Times New Roman"/>
              </a:rPr>
              <a:t>Fica claro, também, que quando Moisés e Elias apareceram no monte da Transfiguração, ainda eram Moisés e Elias. Jesus Cristo também manteve a sua identidade depois da sua morte e ressurreição, e "este mesmo Jesus", e não algum outro, voltará à terra (At 1.11). </a:t>
            </a:r>
            <a:endParaRPr lang="pt-BR" dirty="0"/>
          </a:p>
        </p:txBody>
      </p:sp>
    </p:spTree>
    <p:extLst>
      <p:ext uri="{BB962C8B-B14F-4D97-AF65-F5344CB8AC3E}">
        <p14:creationId xmlns:p14="http://schemas.microsoft.com/office/powerpoint/2010/main" val="2234553081"/>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Os tempos do Fim</a:t>
            </a:r>
            <a:endParaRPr lang="pt-BR" b="1" dirty="0"/>
          </a:p>
        </p:txBody>
      </p:sp>
      <p:sp>
        <p:nvSpPr>
          <p:cNvPr id="3" name="Espaço Reservado para Conteúdo 2"/>
          <p:cNvSpPr>
            <a:spLocks noGrp="1"/>
          </p:cNvSpPr>
          <p:nvPr>
            <p:ph idx="1"/>
          </p:nvPr>
        </p:nvSpPr>
        <p:spPr/>
        <p:txBody>
          <a:bodyPr/>
          <a:lstStyle/>
          <a:p>
            <a:r>
              <a:rPr lang="pt-BR" dirty="0" smtClean="0"/>
              <a:t>As diversas visões do Livro do Apocalipse.</a:t>
            </a:r>
            <a:endParaRPr lang="pt-BR" dirty="0"/>
          </a:p>
        </p:txBody>
      </p:sp>
    </p:spTree>
    <p:extLst>
      <p:ext uri="{BB962C8B-B14F-4D97-AF65-F5344CB8AC3E}">
        <p14:creationId xmlns:p14="http://schemas.microsoft.com/office/powerpoint/2010/main" val="3244684243"/>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i="0" u="none" strike="noStrike" baseline="0" dirty="0" smtClean="0">
                <a:solidFill>
                  <a:srgbClr val="000000"/>
                </a:solidFill>
                <a:latin typeface="Times New Roman"/>
              </a:rPr>
              <a:t>Visão </a:t>
            </a:r>
            <a:r>
              <a:rPr lang="pt-BR" b="1" dirty="0">
                <a:solidFill>
                  <a:srgbClr val="000000"/>
                </a:solidFill>
                <a:latin typeface="Times New Roman"/>
              </a:rPr>
              <a:t>H</a:t>
            </a:r>
            <a:r>
              <a:rPr lang="pt-BR" b="1" i="0" u="none" strike="noStrike" baseline="0" dirty="0" smtClean="0">
                <a:solidFill>
                  <a:srgbClr val="000000"/>
                </a:solidFill>
                <a:latin typeface="Times New Roman"/>
              </a:rPr>
              <a:t>istoricista</a:t>
            </a:r>
            <a:endParaRPr lang="pt-BR" dirty="0"/>
          </a:p>
        </p:txBody>
      </p:sp>
      <p:sp>
        <p:nvSpPr>
          <p:cNvPr id="3" name="Espaço Reservado para Conteúdo 2"/>
          <p:cNvSpPr>
            <a:spLocks noGrp="1"/>
          </p:cNvSpPr>
          <p:nvPr>
            <p:ph idx="1"/>
          </p:nvPr>
        </p:nvSpPr>
        <p:spPr/>
        <p:txBody>
          <a:bodyPr>
            <a:normAutofit/>
          </a:bodyPr>
          <a:lstStyle/>
          <a:p>
            <a:pPr algn="just"/>
            <a:r>
              <a:rPr lang="pt-BR" b="0" i="0" u="none" strike="noStrike" baseline="0" dirty="0" smtClean="0">
                <a:solidFill>
                  <a:srgbClr val="000000"/>
                </a:solidFill>
                <a:latin typeface="Times New Roman"/>
              </a:rPr>
              <a:t>A teoria historicista do Apocalipse procura formar um paralelo entre os eventos no livro com a História da Igreja desde o primeiro século até hoje, chamando a atenção a coisas tais como a ascensão do papado e as invasões muçulmanas. Esse conceito evita a ideia de uma grande tribulação no fim da era. Uma das fraquezas dessa teoria é a tendência de cada geração rever a interpretação inteira para o desenlace final a ser datado nos seus próprios dias. </a:t>
            </a:r>
            <a:endParaRPr lang="pt-BR" dirty="0"/>
          </a:p>
        </p:txBody>
      </p:sp>
    </p:spTree>
    <p:extLst>
      <p:ext uri="{BB962C8B-B14F-4D97-AF65-F5344CB8AC3E}">
        <p14:creationId xmlns:p14="http://schemas.microsoft.com/office/powerpoint/2010/main" val="360009125"/>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Visão </a:t>
            </a:r>
            <a:r>
              <a:rPr lang="pt-BR" b="1" dirty="0" err="1" smtClean="0"/>
              <a:t>Preterista</a:t>
            </a:r>
            <a:endParaRPr lang="pt-BR" b="1" dirty="0"/>
          </a:p>
        </p:txBody>
      </p:sp>
      <p:sp>
        <p:nvSpPr>
          <p:cNvPr id="3" name="Espaço Reservado para Conteúdo 2"/>
          <p:cNvSpPr>
            <a:spLocks noGrp="1"/>
          </p:cNvSpPr>
          <p:nvPr>
            <p:ph idx="1"/>
          </p:nvPr>
        </p:nvSpPr>
        <p:spPr/>
        <p:txBody>
          <a:bodyPr/>
          <a:lstStyle/>
          <a:p>
            <a:pPr algn="just"/>
            <a:r>
              <a:rPr lang="pt-BR" b="0" i="0" u="none" strike="noStrike" baseline="0" dirty="0" smtClean="0">
                <a:solidFill>
                  <a:srgbClr val="000000"/>
                </a:solidFill>
                <a:latin typeface="Times New Roman"/>
              </a:rPr>
              <a:t>A opinião </a:t>
            </a:r>
            <a:r>
              <a:rPr lang="pt-BR" b="0" i="0" u="none" strike="noStrike" baseline="0" dirty="0" err="1" smtClean="0">
                <a:solidFill>
                  <a:srgbClr val="000000"/>
                </a:solidFill>
                <a:latin typeface="Times New Roman"/>
              </a:rPr>
              <a:t>preterista</a:t>
            </a:r>
            <a:r>
              <a:rPr lang="pt-BR" b="0" i="0" u="none" strike="noStrike" baseline="0" dirty="0" smtClean="0">
                <a:solidFill>
                  <a:srgbClr val="000000"/>
                </a:solidFill>
                <a:latin typeface="Times New Roman"/>
              </a:rPr>
              <a:t> do livro do Apocalipse procura ligar tudo, menos o próprio fim, com eventos no século I, sendo que Roma e os imperadores daquele período são os únicos protagonistas. As identificações são muito subjetivas e precárias, e os eventos do livro estão certamente ligados aos tempos do fim e à volta de Cristo na glória. </a:t>
            </a:r>
            <a:endParaRPr lang="pt-BR" dirty="0"/>
          </a:p>
        </p:txBody>
      </p:sp>
    </p:spTree>
    <p:extLst>
      <p:ext uri="{BB962C8B-B14F-4D97-AF65-F5344CB8AC3E}">
        <p14:creationId xmlns:p14="http://schemas.microsoft.com/office/powerpoint/2010/main" val="2461964723"/>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Visão Idealista</a:t>
            </a:r>
            <a:endParaRPr lang="pt-BR" b="1" dirty="0"/>
          </a:p>
        </p:txBody>
      </p:sp>
      <p:sp>
        <p:nvSpPr>
          <p:cNvPr id="3" name="Espaço Reservado para Conteúdo 2"/>
          <p:cNvSpPr>
            <a:spLocks noGrp="1"/>
          </p:cNvSpPr>
          <p:nvPr>
            <p:ph idx="1"/>
          </p:nvPr>
        </p:nvSpPr>
        <p:spPr/>
        <p:txBody>
          <a:bodyPr>
            <a:normAutofit/>
          </a:bodyPr>
          <a:lstStyle/>
          <a:p>
            <a:pPr algn="just"/>
            <a:r>
              <a:rPr lang="pt-BR" b="0" i="0" u="none" strike="noStrike" baseline="0" dirty="0" smtClean="0">
                <a:solidFill>
                  <a:srgbClr val="000000"/>
                </a:solidFill>
                <a:latin typeface="Times New Roman"/>
              </a:rPr>
              <a:t>A opinião idealista do livro não faz nenhuma identificação com eventos históricos. Entende que os símbolos e as figuras de linguagem no livro simplesmente simbolizam a luta contínua entre o bem e o mal. Mas embora o livro contenha muitas figuras simbólicas, todas elas representam realidades. O Anticristo é chamado uma </a:t>
            </a:r>
            <a:r>
              <a:rPr lang="pt-BR" b="0" i="1" u="none" strike="noStrike" baseline="0" dirty="0" smtClean="0">
                <a:solidFill>
                  <a:srgbClr val="000000"/>
                </a:solidFill>
                <a:latin typeface="Times New Roman"/>
              </a:rPr>
              <a:t>besta, </a:t>
            </a:r>
            <a:r>
              <a:rPr lang="pt-BR" b="0" i="0" u="none" strike="noStrike" baseline="0" dirty="0" smtClean="0">
                <a:solidFill>
                  <a:srgbClr val="000000"/>
                </a:solidFill>
                <a:latin typeface="Times New Roman"/>
              </a:rPr>
              <a:t>mas será uma pessoa bem real que cumprirá declarações já feitas noutras profecias (tais como 2 </a:t>
            </a:r>
            <a:r>
              <a:rPr lang="pt-BR" b="0" i="0" u="none" strike="noStrike" baseline="0" dirty="0" err="1" smtClean="0">
                <a:solidFill>
                  <a:srgbClr val="000000"/>
                </a:solidFill>
                <a:latin typeface="Times New Roman"/>
              </a:rPr>
              <a:t>Ts</a:t>
            </a:r>
            <a:r>
              <a:rPr lang="pt-BR" b="0" i="0" u="none" strike="noStrike" baseline="0" dirty="0" smtClean="0">
                <a:solidFill>
                  <a:srgbClr val="000000"/>
                </a:solidFill>
                <a:latin typeface="Times New Roman"/>
              </a:rPr>
              <a:t> 2.3-12). Jesus precisará vir pessoalmente para levar a efeito o triunfo final. </a:t>
            </a:r>
            <a:endParaRPr lang="pt-BR" dirty="0"/>
          </a:p>
        </p:txBody>
      </p:sp>
    </p:spTree>
    <p:extLst>
      <p:ext uri="{BB962C8B-B14F-4D97-AF65-F5344CB8AC3E}">
        <p14:creationId xmlns:p14="http://schemas.microsoft.com/office/powerpoint/2010/main" val="2705558250"/>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Visão Futurista</a:t>
            </a:r>
            <a:endParaRPr lang="pt-BR" b="1" dirty="0"/>
          </a:p>
        </p:txBody>
      </p:sp>
      <p:sp>
        <p:nvSpPr>
          <p:cNvPr id="3" name="Espaço Reservado para Conteúdo 2"/>
          <p:cNvSpPr>
            <a:spLocks noGrp="1"/>
          </p:cNvSpPr>
          <p:nvPr>
            <p:ph idx="1"/>
          </p:nvPr>
        </p:nvSpPr>
        <p:spPr/>
        <p:txBody>
          <a:bodyPr/>
          <a:lstStyle/>
          <a:p>
            <a:pPr algn="just"/>
            <a:r>
              <a:rPr lang="pt-BR" b="0" i="0" u="none" strike="noStrike" baseline="0" dirty="0" smtClean="0">
                <a:solidFill>
                  <a:srgbClr val="000000"/>
                </a:solidFill>
                <a:latin typeface="Times New Roman"/>
              </a:rPr>
              <a:t>A opinião futurista do livro espera que tudo, ou quase tudo, depois do capítulo 4, seja cumprido num breve período no fim da Era da Igreja; período este de grande tribulação, ira e juízo que terá como auge a volta de Cristo na glória para destruir o exércitos do Anticristo e estabelecer o seu reino milenar.60 </a:t>
            </a:r>
            <a:endParaRPr lang="pt-BR" dirty="0"/>
          </a:p>
        </p:txBody>
      </p:sp>
    </p:spTree>
    <p:extLst>
      <p:ext uri="{BB962C8B-B14F-4D97-AF65-F5344CB8AC3E}">
        <p14:creationId xmlns:p14="http://schemas.microsoft.com/office/powerpoint/2010/main" val="401235251"/>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o">
  <a:themeElements>
    <a:clrScheme name="Executivo">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103</TotalTime>
  <Words>1840</Words>
  <Application>Microsoft Office PowerPoint</Application>
  <PresentationFormat>Apresentação na tela (4:3)</PresentationFormat>
  <Paragraphs>39</Paragraphs>
  <Slides>22</Slides>
  <Notes>0</Notes>
  <HiddenSlides>0</HiddenSlides>
  <MMClips>0</MMClips>
  <ScaleCrop>false</ScaleCrop>
  <HeadingPairs>
    <vt:vector size="4" baseType="variant">
      <vt:variant>
        <vt:lpstr>Tema</vt:lpstr>
      </vt:variant>
      <vt:variant>
        <vt:i4>1</vt:i4>
      </vt:variant>
      <vt:variant>
        <vt:lpstr>Títulos de slides</vt:lpstr>
      </vt:variant>
      <vt:variant>
        <vt:i4>22</vt:i4>
      </vt:variant>
    </vt:vector>
  </HeadingPairs>
  <TitlesOfParts>
    <vt:vector size="23" baseType="lpstr">
      <vt:lpstr>Executivo</vt:lpstr>
      <vt:lpstr>Escatologia</vt:lpstr>
      <vt:lpstr>O estado intermediário</vt:lpstr>
      <vt:lpstr>Apresentação do PowerPoint</vt:lpstr>
      <vt:lpstr>Identidade</vt:lpstr>
      <vt:lpstr>Os tempos do Fim</vt:lpstr>
      <vt:lpstr>Visão Historicista</vt:lpstr>
      <vt:lpstr>Visão Preterista</vt:lpstr>
      <vt:lpstr>Visão Idealista</vt:lpstr>
      <vt:lpstr>Visão Futurista</vt:lpstr>
      <vt:lpstr>Segunda Vinda</vt:lpstr>
      <vt:lpstr>Daniel 9.26,27</vt:lpstr>
      <vt:lpstr>A TRIBULAÇÃO </vt:lpstr>
      <vt:lpstr>Apresentação do PowerPoint</vt:lpstr>
      <vt:lpstr>O ANTICRISTO </vt:lpstr>
      <vt:lpstr>AS BODAS DO CORDEIRO </vt:lpstr>
      <vt:lpstr>O MILÊNIO </vt:lpstr>
      <vt:lpstr>Apresentação do PowerPoint</vt:lpstr>
      <vt:lpstr>SATANÁS É SOLTO </vt:lpstr>
      <vt:lpstr>OS JULGAMENTOS </vt:lpstr>
      <vt:lpstr>O ESTADO FINAL DOS ÍMPIOS </vt:lpstr>
      <vt:lpstr>O ESTADO FINAL DOS JUSTOS </vt:lpstr>
      <vt:lpstr>Apresentação do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Escatologia</dc:title>
  <dc:creator>Pr. Ruben</dc:creator>
  <cp:lastModifiedBy>Pr. Ruben</cp:lastModifiedBy>
  <cp:revision>12</cp:revision>
  <dcterms:created xsi:type="dcterms:W3CDTF">2015-03-24T07:52:12Z</dcterms:created>
  <dcterms:modified xsi:type="dcterms:W3CDTF">2015-03-24T09:35:52Z</dcterms:modified>
</cp:coreProperties>
</file>